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60" d="100"/>
          <a:sy n="6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草が生えた砂丘から見たビーチと海"/>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草が生えた砂丘から見たビーチと海"/>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前景に短いフェンスがあるビーチの上を低空飛行しているサギ"/>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2つの丘に挟まれた、海に続く砂の小道"/>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2つの丘に挟まれた、海に続く砂の小道"/>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前景に短いフェンスがあるビーチの上を低空飛行しているサギ"/>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草が生えた砂丘から見たビーチと海"/>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BF46"/>
        </a:solidFill>
        <a:effectLst/>
      </p:bgPr>
    </p:bg>
    <p:spTree>
      <p:nvGrpSpPr>
        <p:cNvPr id="1" name=""/>
        <p:cNvGrpSpPr/>
        <p:nvPr/>
      </p:nvGrpSpPr>
      <p:grpSpPr>
        <a:xfrm>
          <a:off x="0" y="0"/>
          <a:ext cx="0" cy="0"/>
          <a:chOff x="0" y="0"/>
          <a:chExt cx="0" cy="0"/>
        </a:xfrm>
      </p:grpSpPr>
      <p:sp>
        <p:nvSpPr>
          <p:cNvPr id="119" name="医療とAIビッグデータ応用…"/>
          <p:cNvSpPr txBox="1">
            <a:spLocks noGrp="1"/>
          </p:cNvSpPr>
          <p:nvPr>
            <p:ph type="ctrTitle"/>
          </p:nvPr>
        </p:nvSpPr>
        <p:spPr>
          <a:xfrm>
            <a:off x="-1319074" y="357576"/>
            <a:ext cx="20828001" cy="4648201"/>
          </a:xfrm>
          <a:prstGeom prst="rect">
            <a:avLst/>
          </a:prstGeom>
        </p:spPr>
        <p:txBody>
          <a:bodyPr/>
          <a:lstStyle/>
          <a:p>
            <a:pPr>
              <a:defRPr sz="9700">
                <a:solidFill>
                  <a:srgbClr val="FFFFFF"/>
                </a:solidFill>
                <a:latin typeface="ヒラギノ角ゴ ProN W6"/>
                <a:ea typeface="ヒラギノ角ゴ ProN W6"/>
                <a:cs typeface="ヒラギノ角ゴ ProN W6"/>
                <a:sym typeface="ヒラギノ角ゴ ProN W6"/>
              </a:defRPr>
            </a:pPr>
            <a:r>
              <a:t>医療とAIビッグデータ応用</a:t>
            </a:r>
          </a:p>
          <a:p>
            <a:pPr>
              <a:defRPr sz="9700">
                <a:solidFill>
                  <a:srgbClr val="FFFFFF"/>
                </a:solidFill>
                <a:latin typeface="ヒラギノ角ゴ ProN W6"/>
                <a:ea typeface="ヒラギノ角ゴ ProN W6"/>
                <a:cs typeface="ヒラギノ角ゴ ProN W6"/>
                <a:sym typeface="ヒラギノ角ゴ ProN W6"/>
              </a:defRPr>
            </a:pPr>
            <a:r>
              <a:t>NLP②</a:t>
            </a:r>
          </a:p>
        </p:txBody>
      </p:sp>
      <p:sp>
        <p:nvSpPr>
          <p:cNvPr id="120" name="三角形"/>
          <p:cNvSpPr/>
          <p:nvPr/>
        </p:nvSpPr>
        <p:spPr>
          <a:xfrm>
            <a:off x="8278495" y="3794494"/>
            <a:ext cx="16157835" cy="99817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491"/>
                </a:lnTo>
                <a:lnTo>
                  <a:pt x="21589" y="21600"/>
                </a:lnTo>
                <a:lnTo>
                  <a:pt x="21600" y="0"/>
                </a:lnTo>
                <a:close/>
              </a:path>
            </a:pathLst>
          </a:custGeom>
          <a:solidFill>
            <a:srgbClr val="2146F5"/>
          </a:solidFill>
          <a:ln w="12700">
            <a:miter lim="400000"/>
          </a:ln>
        </p:spPr>
        <p:txBody>
          <a:bodyPr lIns="50800" tIns="50800" rIns="50800" bIns="50800" anchor="ctr"/>
          <a:lstStyle/>
          <a:p>
            <a:endParaRPr/>
          </a:p>
        </p:txBody>
      </p:sp>
      <p:sp>
        <p:nvSpPr>
          <p:cNvPr id="121" name="統合教育機構…"/>
          <p:cNvSpPr txBox="1"/>
          <p:nvPr/>
        </p:nvSpPr>
        <p:spPr>
          <a:xfrm>
            <a:off x="9473200" y="8118208"/>
            <a:ext cx="20828001" cy="464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pPr>
              <a:defRPr sz="8600">
                <a:solidFill>
                  <a:srgbClr val="FFFFFF"/>
                </a:solidFill>
              </a:defRPr>
            </a:pPr>
            <a:r>
              <a:t>統合教育機構</a:t>
            </a:r>
          </a:p>
          <a:p>
            <a:pPr>
              <a:defRPr sz="8600">
                <a:solidFill>
                  <a:srgbClr val="FFFFFF"/>
                </a:solidFill>
              </a:defRPr>
            </a:pPr>
            <a:r>
              <a:t>須藤毅顕</a:t>
            </a:r>
          </a:p>
        </p:txBody>
      </p:sp>
      <p:pic>
        <p:nvPicPr>
          <p:cNvPr id="2" name="図 1">
            <a:extLst>
              <a:ext uri="{FF2B5EF4-FFF2-40B4-BE49-F238E27FC236}">
                <a16:creationId xmlns:a16="http://schemas.microsoft.com/office/drawing/2014/main" id="{8EE4380A-86EC-9AD6-24DC-0EFBA7E71FEF}"/>
              </a:ext>
            </a:extLst>
          </p:cNvPr>
          <p:cNvPicPr>
            <a:picLocks noChangeAspect="1"/>
          </p:cNvPicPr>
          <p:nvPr/>
        </p:nvPicPr>
        <p:blipFill>
          <a:blip r:embed="rId2"/>
          <a:stretch>
            <a:fillRect/>
          </a:stretch>
        </p:blipFill>
        <p:spPr>
          <a:xfrm>
            <a:off x="692888" y="8822622"/>
            <a:ext cx="5899980" cy="4267731"/>
          </a:xfrm>
          <a:prstGeom prst="rect">
            <a:avLst/>
          </a:prstGeom>
        </p:spPr>
      </p:pic>
      <p:pic>
        <p:nvPicPr>
          <p:cNvPr id="3" name="図 2" descr="QR コード&#10;&#10;自動的に生成された説明">
            <a:extLst>
              <a:ext uri="{FF2B5EF4-FFF2-40B4-BE49-F238E27FC236}">
                <a16:creationId xmlns:a16="http://schemas.microsoft.com/office/drawing/2014/main" id="{0BFD5163-660B-CFB8-B05B-7D035C48B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872" y="10079665"/>
            <a:ext cx="3010688" cy="301068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6"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sp>
        <p:nvSpPr>
          <p:cNvPr id="187" name="結果はnlpを関数として使うことで推論を実行できる(callメソッド)…"/>
          <p:cNvSpPr txBox="1"/>
          <p:nvPr/>
        </p:nvSpPr>
        <p:spPr>
          <a:xfrm>
            <a:off x="3835797" y="8266041"/>
            <a:ext cx="17382173" cy="2406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結果はnlpを関数として使うことで推論を実行できる(callメソッド)</a:t>
            </a:r>
          </a:p>
          <a:p>
            <a:pPr algn="l">
              <a:defRPr sz="4500"/>
            </a:pPr>
            <a:r>
              <a:t>ラベルとスコアが得られる</a:t>
            </a:r>
          </a:p>
          <a:p>
            <a:pPr algn="l">
              <a:defRPr sz="4500"/>
            </a:pPr>
            <a:r>
              <a:t>[{‘label’ : ‘POSITIVE’, ‘score’ : 0.9998656511306763}]</a:t>
            </a:r>
          </a:p>
        </p:txBody>
      </p:sp>
      <p:sp>
        <p:nvSpPr>
          <p:cNvPr id="188" name="このパイプラインのモデルは「SST-2」というデータセットで学習している…"/>
          <p:cNvSpPr txBox="1"/>
          <p:nvPr/>
        </p:nvSpPr>
        <p:spPr>
          <a:xfrm>
            <a:off x="2690685" y="11506060"/>
            <a:ext cx="19002630" cy="1381126"/>
          </a:xfrm>
          <a:prstGeom prst="rect">
            <a:avLst/>
          </a:prstGeom>
          <a:ln>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このパイプラインのモデルは「SST-2」というデータセットで学習している</a:t>
            </a:r>
          </a:p>
          <a:p>
            <a:pPr algn="l">
              <a:defRPr sz="4000"/>
            </a:pPr>
            <a:r>
              <a:t>SST-2：映画レビューがポジティブかネガティブかを分類するためのデータセット</a:t>
            </a:r>
          </a:p>
        </p:txBody>
      </p:sp>
      <p:pic>
        <p:nvPicPr>
          <p:cNvPr id="189" name="スクリーンショット 2023-12-27 11.13.27.png" descr="スクリーンショット 2023-12-27 11.13.27.png"/>
          <p:cNvPicPr>
            <a:picLocks noChangeAspect="1"/>
          </p:cNvPicPr>
          <p:nvPr/>
        </p:nvPicPr>
        <p:blipFill>
          <a:blip r:embed="rId2"/>
          <a:stretch>
            <a:fillRect/>
          </a:stretch>
        </p:blipFill>
        <p:spPr>
          <a:xfrm>
            <a:off x="905230" y="2982177"/>
            <a:ext cx="13564353" cy="4659224"/>
          </a:xfrm>
          <a:prstGeom prst="rect">
            <a:avLst/>
          </a:prstGeom>
          <a:ln w="25400">
            <a:solidFill>
              <a:srgbClr val="000000"/>
            </a:solidFill>
            <a:miter lim="400000"/>
          </a:ln>
        </p:spPr>
      </p:pic>
      <p:sp>
        <p:nvSpPr>
          <p:cNvPr id="190" name="パイプラインの読み込み"/>
          <p:cNvSpPr txBox="1"/>
          <p:nvPr/>
        </p:nvSpPr>
        <p:spPr>
          <a:xfrm>
            <a:off x="16552946" y="3396400"/>
            <a:ext cx="5283201"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パイプラインの読み込み</a:t>
            </a:r>
          </a:p>
        </p:txBody>
      </p:sp>
      <p:sp>
        <p:nvSpPr>
          <p:cNvPr id="191" name="変数 = pipeline(タスク、モデル)"/>
          <p:cNvSpPr txBox="1"/>
          <p:nvPr/>
        </p:nvSpPr>
        <p:spPr>
          <a:xfrm>
            <a:off x="15960635" y="4750921"/>
            <a:ext cx="7265709"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変数 = pipeline(タスク、モデル)</a:t>
            </a:r>
          </a:p>
        </p:txBody>
      </p:sp>
      <p:sp>
        <p:nvSpPr>
          <p:cNvPr id="192" name="モデルは省略可"/>
          <p:cNvSpPr txBox="1"/>
          <p:nvPr/>
        </p:nvSpPr>
        <p:spPr>
          <a:xfrm>
            <a:off x="18130057" y="5761511"/>
            <a:ext cx="338010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モデルは省略可</a:t>
            </a:r>
          </a:p>
        </p:txBody>
      </p:sp>
      <p:sp>
        <p:nvSpPr>
          <p:cNvPr id="193" name="テキスト分類のタスク名：’text-classification’ or ‘sentiment-analysis’"/>
          <p:cNvSpPr txBox="1"/>
          <p:nvPr/>
        </p:nvSpPr>
        <p:spPr>
          <a:xfrm>
            <a:off x="2621932" y="1940280"/>
            <a:ext cx="19809905"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500"/>
            </a:lvl1pPr>
          </a:lstStyle>
          <a:p>
            <a:r>
              <a:t>テキスト分類のタスク名：’text-classification’ or ‘sentiment-analysis’</a:t>
            </a:r>
          </a:p>
        </p:txBody>
      </p:sp>
      <p:sp>
        <p:nvSpPr>
          <p:cNvPr id="194" name="https://huggingface.co/datasets/sst2"/>
          <p:cNvSpPr txBox="1"/>
          <p:nvPr/>
        </p:nvSpPr>
        <p:spPr>
          <a:xfrm>
            <a:off x="14648343" y="13060709"/>
            <a:ext cx="7922515"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https://huggingface.co/datasets/sst2</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7"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sp>
        <p:nvSpPr>
          <p:cNvPr id="198" name="意味が分からない？"/>
          <p:cNvSpPr txBox="1"/>
          <p:nvPr/>
        </p:nvSpPr>
        <p:spPr>
          <a:xfrm>
            <a:off x="4296669" y="10836310"/>
            <a:ext cx="4686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意味が分からない？</a:t>
            </a:r>
          </a:p>
        </p:txBody>
      </p:sp>
      <p:sp>
        <p:nvSpPr>
          <p:cNvPr id="199" name="ChatGPTに文章を作らせて、transformerでテキスト分類させよう"/>
          <p:cNvSpPr txBox="1"/>
          <p:nvPr/>
        </p:nvSpPr>
        <p:spPr>
          <a:xfrm>
            <a:off x="3460276" y="1981824"/>
            <a:ext cx="19163082"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ChatGPTに文章を作らせて、transformerでテキスト分類させよう</a:t>
            </a:r>
          </a:p>
        </p:txBody>
      </p:sp>
      <p:pic>
        <p:nvPicPr>
          <p:cNvPr id="200" name="スクリーンショット 2023-12-27 11.41.48.png" descr="スクリーンショット 2023-12-27 11.41.48.png"/>
          <p:cNvPicPr>
            <a:picLocks noChangeAspect="1"/>
          </p:cNvPicPr>
          <p:nvPr/>
        </p:nvPicPr>
        <p:blipFill>
          <a:blip r:embed="rId2"/>
          <a:stretch>
            <a:fillRect/>
          </a:stretch>
        </p:blipFill>
        <p:spPr>
          <a:xfrm>
            <a:off x="350270" y="3997959"/>
            <a:ext cx="12125860" cy="5533417"/>
          </a:xfrm>
          <a:prstGeom prst="rect">
            <a:avLst/>
          </a:prstGeom>
          <a:ln w="25400">
            <a:solidFill>
              <a:srgbClr val="000000"/>
            </a:solidFill>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3"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sp>
        <p:nvSpPr>
          <p:cNvPr id="204" name="ChatGPTに文章を作らせて、transformerでテキスト分類させよう"/>
          <p:cNvSpPr txBox="1"/>
          <p:nvPr/>
        </p:nvSpPr>
        <p:spPr>
          <a:xfrm>
            <a:off x="3460276" y="1981824"/>
            <a:ext cx="19163082"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ChatGPTに文章を作らせて、transformerでテキスト分類させよう</a:t>
            </a:r>
          </a:p>
        </p:txBody>
      </p:sp>
      <p:pic>
        <p:nvPicPr>
          <p:cNvPr id="205" name="スクリーンショット 2023-12-27 11.41.48.png" descr="スクリーンショット 2023-12-27 11.41.48.png"/>
          <p:cNvPicPr>
            <a:picLocks noChangeAspect="1"/>
          </p:cNvPicPr>
          <p:nvPr/>
        </p:nvPicPr>
        <p:blipFill>
          <a:blip r:embed="rId2"/>
          <a:stretch>
            <a:fillRect/>
          </a:stretch>
        </p:blipFill>
        <p:spPr>
          <a:xfrm>
            <a:off x="350270" y="3997959"/>
            <a:ext cx="12125860" cy="5533417"/>
          </a:xfrm>
          <a:prstGeom prst="rect">
            <a:avLst/>
          </a:prstGeom>
          <a:ln w="25400">
            <a:solidFill>
              <a:srgbClr val="000000"/>
            </a:solidFill>
            <a:miter lim="400000"/>
          </a:ln>
        </p:spPr>
      </p:pic>
      <p:sp>
        <p:nvSpPr>
          <p:cNvPr id="206" name="意味が分からない？"/>
          <p:cNvSpPr txBox="1"/>
          <p:nvPr/>
        </p:nvSpPr>
        <p:spPr>
          <a:xfrm>
            <a:off x="4296669" y="10836310"/>
            <a:ext cx="46863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意味が分からない？</a:t>
            </a:r>
          </a:p>
        </p:txBody>
      </p:sp>
      <p:pic>
        <p:nvPicPr>
          <p:cNvPr id="207" name="スクリーンショット 2023-12-27 11.43.18.png" descr="スクリーンショット 2023-12-27 11.43.18.png"/>
          <p:cNvPicPr>
            <a:picLocks noChangeAspect="1"/>
          </p:cNvPicPr>
          <p:nvPr/>
        </p:nvPicPr>
        <p:blipFill>
          <a:blip r:embed="rId3"/>
          <a:stretch>
            <a:fillRect/>
          </a:stretch>
        </p:blipFill>
        <p:spPr>
          <a:xfrm>
            <a:off x="12912540" y="3076130"/>
            <a:ext cx="10702583" cy="7563740"/>
          </a:xfrm>
          <a:prstGeom prst="rect">
            <a:avLst/>
          </a:prstGeom>
          <a:ln w="25400">
            <a:solidFill>
              <a:srgbClr val="000000"/>
            </a:solidFill>
            <a:miter lim="400000"/>
          </a:ln>
        </p:spPr>
      </p:pic>
      <p:sp>
        <p:nvSpPr>
          <p:cNvPr id="208" name="ポジティブそう"/>
          <p:cNvSpPr txBox="1"/>
          <p:nvPr/>
        </p:nvSpPr>
        <p:spPr>
          <a:xfrm>
            <a:off x="16428682" y="11733817"/>
            <a:ext cx="367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ポジティブそう</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211" name="スクリーンショット 2023-12-27 11.45.15.png" descr="スクリーンショット 2023-12-27 11.45.15.png"/>
          <p:cNvPicPr>
            <a:picLocks noChangeAspect="1"/>
          </p:cNvPicPr>
          <p:nvPr/>
        </p:nvPicPr>
        <p:blipFill>
          <a:blip r:embed="rId2"/>
          <a:stretch>
            <a:fillRect/>
          </a:stretch>
        </p:blipFill>
        <p:spPr>
          <a:xfrm>
            <a:off x="1078520" y="3578010"/>
            <a:ext cx="22664727" cy="1495643"/>
          </a:xfrm>
          <a:prstGeom prst="rect">
            <a:avLst/>
          </a:prstGeom>
          <a:ln w="25400">
            <a:solidFill>
              <a:srgbClr val="000000"/>
            </a:solidFill>
            <a:miter lim="400000"/>
          </a:ln>
        </p:spPr>
      </p:pic>
      <p:sp>
        <p:nvSpPr>
          <p:cNvPr id="212"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sp>
        <p:nvSpPr>
          <p:cNvPr id="213" name="コピーしてtest = 〇〇に貼り付けて実行"/>
          <p:cNvSpPr txBox="1"/>
          <p:nvPr/>
        </p:nvSpPr>
        <p:spPr>
          <a:xfrm>
            <a:off x="6551218" y="2231624"/>
            <a:ext cx="11281564"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コピーしてtest = 〇〇に貼り付けて実行</a:t>
            </a:r>
          </a:p>
        </p:txBody>
      </p:sp>
      <p:pic>
        <p:nvPicPr>
          <p:cNvPr id="214" name="スクリーンショット 2023-12-27 11.47.55.png" descr="スクリーンショット 2023-12-27 11.47.55.png"/>
          <p:cNvPicPr>
            <a:picLocks noChangeAspect="1"/>
          </p:cNvPicPr>
          <p:nvPr/>
        </p:nvPicPr>
        <p:blipFill>
          <a:blip r:embed="rId3"/>
          <a:stretch>
            <a:fillRect/>
          </a:stretch>
        </p:blipFill>
        <p:spPr>
          <a:xfrm>
            <a:off x="1163901" y="5708838"/>
            <a:ext cx="22056198" cy="1501430"/>
          </a:xfrm>
          <a:prstGeom prst="rect">
            <a:avLst/>
          </a:prstGeom>
          <a:ln w="12700">
            <a:miter lim="400000"/>
          </a:ln>
        </p:spPr>
      </p:pic>
      <p:sp>
        <p:nvSpPr>
          <p:cNvPr id="215" name="魅力的と判断してPositive?"/>
          <p:cNvSpPr txBox="1"/>
          <p:nvPr/>
        </p:nvSpPr>
        <p:spPr>
          <a:xfrm>
            <a:off x="8233922" y="7820053"/>
            <a:ext cx="7577456"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魅力的と判断してPositive?</a:t>
            </a:r>
          </a:p>
        </p:txBody>
      </p:sp>
      <p:pic>
        <p:nvPicPr>
          <p:cNvPr id="216" name="線 線" descr="線 線"/>
          <p:cNvPicPr>
            <a:picLocks/>
          </p:cNvPicPr>
          <p:nvPr/>
        </p:nvPicPr>
        <p:blipFill>
          <a:blip r:embed="rId4"/>
          <a:stretch>
            <a:fillRect/>
          </a:stretch>
        </p:blipFill>
        <p:spPr>
          <a:xfrm>
            <a:off x="1570298" y="7056453"/>
            <a:ext cx="10312471" cy="7620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20" name="魅力的と判断してPositive?"/>
          <p:cNvSpPr txBox="1"/>
          <p:nvPr/>
        </p:nvSpPr>
        <p:spPr>
          <a:xfrm>
            <a:off x="8233922" y="7820053"/>
            <a:ext cx="7577456"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魅力的と判断してPositive?</a:t>
            </a:r>
          </a:p>
        </p:txBody>
      </p:sp>
      <p:pic>
        <p:nvPicPr>
          <p:cNvPr id="221" name="スクリーンショット 2023-12-27 11.45.15.png" descr="スクリーンショット 2023-12-27 11.45.15.png"/>
          <p:cNvPicPr>
            <a:picLocks noChangeAspect="1"/>
          </p:cNvPicPr>
          <p:nvPr/>
        </p:nvPicPr>
        <p:blipFill>
          <a:blip r:embed="rId2"/>
          <a:stretch>
            <a:fillRect/>
          </a:stretch>
        </p:blipFill>
        <p:spPr>
          <a:xfrm>
            <a:off x="1078520" y="3578010"/>
            <a:ext cx="22664727" cy="1495643"/>
          </a:xfrm>
          <a:prstGeom prst="rect">
            <a:avLst/>
          </a:prstGeom>
          <a:ln w="25400">
            <a:solidFill>
              <a:srgbClr val="000000"/>
            </a:solidFill>
            <a:miter lim="400000"/>
          </a:ln>
        </p:spPr>
      </p:pic>
      <p:sp>
        <p:nvSpPr>
          <p:cNvPr id="222"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sp>
        <p:nvSpPr>
          <p:cNvPr id="223" name="コピーしてtest = 〇〇に貼り付けて実行"/>
          <p:cNvSpPr txBox="1"/>
          <p:nvPr/>
        </p:nvSpPr>
        <p:spPr>
          <a:xfrm>
            <a:off x="6551218" y="2231624"/>
            <a:ext cx="11281564"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コピーしてtest = 〇〇に貼り付けて実行</a:t>
            </a:r>
          </a:p>
        </p:txBody>
      </p:sp>
      <p:pic>
        <p:nvPicPr>
          <p:cNvPr id="224" name="スクリーンショット 2023-12-27 11.47.55.png" descr="スクリーンショット 2023-12-27 11.47.55.png"/>
          <p:cNvPicPr>
            <a:picLocks noChangeAspect="1"/>
          </p:cNvPicPr>
          <p:nvPr/>
        </p:nvPicPr>
        <p:blipFill>
          <a:blip r:embed="rId3"/>
          <a:stretch>
            <a:fillRect/>
          </a:stretch>
        </p:blipFill>
        <p:spPr>
          <a:xfrm>
            <a:off x="1163901" y="5708838"/>
            <a:ext cx="22056198" cy="1501430"/>
          </a:xfrm>
          <a:prstGeom prst="rect">
            <a:avLst/>
          </a:prstGeom>
          <a:ln w="12700">
            <a:miter lim="400000"/>
          </a:ln>
        </p:spPr>
      </p:pic>
      <p:pic>
        <p:nvPicPr>
          <p:cNvPr id="225" name="スクリーンショット 2023-12-27 11.51.36.png" descr="スクリーンショット 2023-12-27 11.51.36.png"/>
          <p:cNvPicPr>
            <a:picLocks noChangeAspect="1"/>
          </p:cNvPicPr>
          <p:nvPr/>
        </p:nvPicPr>
        <p:blipFill>
          <a:blip r:embed="rId4"/>
          <a:stretch>
            <a:fillRect/>
          </a:stretch>
        </p:blipFill>
        <p:spPr>
          <a:xfrm>
            <a:off x="10236439" y="9719416"/>
            <a:ext cx="12911461" cy="1986379"/>
          </a:xfrm>
          <a:prstGeom prst="rect">
            <a:avLst/>
          </a:prstGeom>
          <a:ln w="12700">
            <a:miter lim="400000"/>
          </a:ln>
        </p:spPr>
      </p:pic>
      <p:sp>
        <p:nvSpPr>
          <p:cNvPr id="226" name="長文の文字列は”\”で改行できる…"/>
          <p:cNvSpPr txBox="1"/>
          <p:nvPr/>
        </p:nvSpPr>
        <p:spPr>
          <a:xfrm>
            <a:off x="1109095" y="9544205"/>
            <a:ext cx="8196784" cy="233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長文の文字列は”\”で改行できる</a:t>
            </a:r>
          </a:p>
          <a:p>
            <a:pPr algn="l">
              <a:defRPr sz="4400"/>
            </a:pPr>
            <a:r>
              <a:t>(windowsはキーボードの右下)</a:t>
            </a:r>
          </a:p>
          <a:p>
            <a:pPr algn="l">
              <a:defRPr sz="4400"/>
            </a:pPr>
            <a:r>
              <a:t>(macは”option”+”¥”)</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29"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pic>
        <p:nvPicPr>
          <p:cNvPr id="230" name="スクリーンショット 2023-12-27 11.57.37.png" descr="スクリーンショット 2023-12-27 11.57.37.png"/>
          <p:cNvPicPr>
            <a:picLocks noChangeAspect="1"/>
          </p:cNvPicPr>
          <p:nvPr/>
        </p:nvPicPr>
        <p:blipFill>
          <a:blip r:embed="rId2"/>
          <a:stretch>
            <a:fillRect/>
          </a:stretch>
        </p:blipFill>
        <p:spPr>
          <a:xfrm>
            <a:off x="712927" y="3379758"/>
            <a:ext cx="11320813" cy="6251401"/>
          </a:xfrm>
          <a:prstGeom prst="rect">
            <a:avLst/>
          </a:prstGeom>
          <a:ln w="25400">
            <a:solidFill>
              <a:srgbClr val="000000"/>
            </a:solidFill>
            <a:miter lim="400000"/>
          </a:ln>
        </p:spPr>
      </p:pic>
      <p:sp>
        <p:nvSpPr>
          <p:cNvPr id="231" name="negativeも出力してみよう"/>
          <p:cNvSpPr txBox="1"/>
          <p:nvPr/>
        </p:nvSpPr>
        <p:spPr>
          <a:xfrm>
            <a:off x="2889678" y="2161073"/>
            <a:ext cx="6967310"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negativeも出力してみよう</a:t>
            </a:r>
          </a:p>
        </p:txBody>
      </p:sp>
      <p:sp>
        <p:nvSpPr>
          <p:cNvPr id="232" name="うまくいってない…"/>
          <p:cNvSpPr txBox="1"/>
          <p:nvPr/>
        </p:nvSpPr>
        <p:spPr>
          <a:xfrm>
            <a:off x="430317" y="10195793"/>
            <a:ext cx="11886033" cy="2305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300"/>
            </a:pPr>
            <a:r>
              <a:t>うまくいってない</a:t>
            </a:r>
          </a:p>
          <a:p>
            <a:pPr>
              <a:defRPr sz="4300"/>
            </a:pPr>
            <a:r>
              <a:t>ChatGPTは指示(プロンプト)は、分かりづらい</a:t>
            </a:r>
          </a:p>
          <a:p>
            <a:pPr>
              <a:defRPr sz="4300"/>
            </a:pPr>
            <a:r>
              <a:t>指示だと正しく出力してくれません</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35"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pic>
        <p:nvPicPr>
          <p:cNvPr id="236" name="スクリーンショット 2023-12-27 11.57.37.png" descr="スクリーンショット 2023-12-27 11.57.37.png"/>
          <p:cNvPicPr>
            <a:picLocks noChangeAspect="1"/>
          </p:cNvPicPr>
          <p:nvPr/>
        </p:nvPicPr>
        <p:blipFill>
          <a:blip r:embed="rId2"/>
          <a:stretch>
            <a:fillRect/>
          </a:stretch>
        </p:blipFill>
        <p:spPr>
          <a:xfrm>
            <a:off x="712927" y="3379758"/>
            <a:ext cx="11320813" cy="6251401"/>
          </a:xfrm>
          <a:prstGeom prst="rect">
            <a:avLst/>
          </a:prstGeom>
          <a:ln w="25400">
            <a:solidFill>
              <a:srgbClr val="000000"/>
            </a:solidFill>
            <a:miter lim="400000"/>
          </a:ln>
        </p:spPr>
      </p:pic>
      <p:sp>
        <p:nvSpPr>
          <p:cNvPr id="237" name="negativeも出力してみよう"/>
          <p:cNvSpPr txBox="1"/>
          <p:nvPr/>
        </p:nvSpPr>
        <p:spPr>
          <a:xfrm>
            <a:off x="2889678" y="2161073"/>
            <a:ext cx="6967310"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negativeも出力してみよう</a:t>
            </a:r>
          </a:p>
        </p:txBody>
      </p:sp>
      <p:sp>
        <p:nvSpPr>
          <p:cNvPr id="238" name="うまくいってない…"/>
          <p:cNvSpPr txBox="1"/>
          <p:nvPr/>
        </p:nvSpPr>
        <p:spPr>
          <a:xfrm>
            <a:off x="430317" y="10195793"/>
            <a:ext cx="11886033" cy="2305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300"/>
            </a:pPr>
            <a:r>
              <a:t>うまくいってない</a:t>
            </a:r>
          </a:p>
          <a:p>
            <a:pPr>
              <a:defRPr sz="4300"/>
            </a:pPr>
            <a:r>
              <a:t>ChatGPTは指示(プロンプト)は、分かりづらい</a:t>
            </a:r>
          </a:p>
          <a:p>
            <a:pPr>
              <a:defRPr sz="4300"/>
            </a:pPr>
            <a:r>
              <a:t>指示だと正しく出力してくれません</a:t>
            </a:r>
          </a:p>
        </p:txBody>
      </p:sp>
      <p:pic>
        <p:nvPicPr>
          <p:cNvPr id="239" name="スクリーンショット 2023-12-27 12.02.13.png" descr="スクリーンショット 2023-12-27 12.02.13.png"/>
          <p:cNvPicPr>
            <a:picLocks noChangeAspect="1"/>
          </p:cNvPicPr>
          <p:nvPr/>
        </p:nvPicPr>
        <p:blipFill>
          <a:blip r:embed="rId3"/>
          <a:stretch>
            <a:fillRect/>
          </a:stretch>
        </p:blipFill>
        <p:spPr>
          <a:xfrm>
            <a:off x="12591584" y="3546358"/>
            <a:ext cx="10985501" cy="5918201"/>
          </a:xfrm>
          <a:prstGeom prst="rect">
            <a:avLst/>
          </a:prstGeom>
          <a:ln w="25400">
            <a:solidFill>
              <a:srgbClr val="000000"/>
            </a:solidFill>
            <a:miter lim="400000"/>
          </a:ln>
        </p:spPr>
      </p:pic>
      <p:sp>
        <p:nvSpPr>
          <p:cNvPr id="240" name="プロンプトエンジニアという職種が…"/>
          <p:cNvSpPr txBox="1"/>
          <p:nvPr/>
        </p:nvSpPr>
        <p:spPr>
          <a:xfrm>
            <a:off x="13658385" y="10608543"/>
            <a:ext cx="8851901" cy="1479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300"/>
            </a:pPr>
            <a:r>
              <a:t>プロンプトエンジニアという職種が</a:t>
            </a:r>
          </a:p>
          <a:p>
            <a:pPr>
              <a:defRPr sz="4300"/>
            </a:pPr>
            <a:r>
              <a:t>出るほどテクニックは様々あります</a:t>
            </a:r>
          </a:p>
        </p:txBody>
      </p:sp>
      <p:sp>
        <p:nvSpPr>
          <p:cNvPr id="241" name="プロンプト内の改行は(shift+enter)"/>
          <p:cNvSpPr txBox="1"/>
          <p:nvPr/>
        </p:nvSpPr>
        <p:spPr>
          <a:xfrm>
            <a:off x="15655377" y="2765668"/>
            <a:ext cx="7514083"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atin typeface="+mn-lt"/>
                <a:ea typeface="+mn-ea"/>
                <a:cs typeface="+mn-cs"/>
                <a:sym typeface="ヒラギノ角ゴ ProN W3"/>
              </a:defRPr>
            </a:lvl1pPr>
          </a:lstStyle>
          <a:p>
            <a:r>
              <a:t>プロンプト内の改行は(shift+enter)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4"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pic>
        <p:nvPicPr>
          <p:cNvPr id="245" name="スクリーンショット 2023-12-27 12.07.27.png" descr="スクリーンショット 2023-12-27 12.07.27.png"/>
          <p:cNvPicPr>
            <a:picLocks noChangeAspect="1"/>
          </p:cNvPicPr>
          <p:nvPr/>
        </p:nvPicPr>
        <p:blipFill>
          <a:blip r:embed="rId2"/>
          <a:stretch>
            <a:fillRect/>
          </a:stretch>
        </p:blipFill>
        <p:spPr>
          <a:xfrm>
            <a:off x="1534248" y="2916093"/>
            <a:ext cx="16977129" cy="4226960"/>
          </a:xfrm>
          <a:prstGeom prst="rect">
            <a:avLst/>
          </a:prstGeom>
          <a:ln w="25400">
            <a:solidFill>
              <a:srgbClr val="000000"/>
            </a:solidFill>
            <a:miter lim="400000"/>
          </a:ln>
        </p:spPr>
      </p:pic>
      <p:sp>
        <p:nvSpPr>
          <p:cNvPr id="246" name="ネガティブと出力された"/>
          <p:cNvSpPr txBox="1"/>
          <p:nvPr/>
        </p:nvSpPr>
        <p:spPr>
          <a:xfrm>
            <a:off x="8991600" y="1916541"/>
            <a:ext cx="6400801"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ネガティブと出力された</a:t>
            </a:r>
          </a:p>
        </p:txBody>
      </p:sp>
      <p:sp>
        <p:nvSpPr>
          <p:cNvPr id="247" name="四角形"/>
          <p:cNvSpPr/>
          <p:nvPr/>
        </p:nvSpPr>
        <p:spPr>
          <a:xfrm>
            <a:off x="1540412" y="5452493"/>
            <a:ext cx="16964802" cy="1078082"/>
          </a:xfrm>
          <a:prstGeom prst="rect">
            <a:avLst/>
          </a:prstGeom>
          <a:solidFill>
            <a:schemeClr val="accent1">
              <a:alpha val="3770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8" name="?"/>
          <p:cNvSpPr txBox="1"/>
          <p:nvPr/>
        </p:nvSpPr>
        <p:spPr>
          <a:xfrm>
            <a:off x="19754257" y="5651809"/>
            <a:ext cx="466916"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1" name="テキスト分類：「テキスト」を事前準備された「カテゴリ」に分類する"/>
          <p:cNvSpPr txBox="1"/>
          <p:nvPr/>
        </p:nvSpPr>
        <p:spPr>
          <a:xfrm>
            <a:off x="2417826" y="450844"/>
            <a:ext cx="195483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テキスト分類：「テキスト」を事前準備された「カテゴリ」に分類する</a:t>
            </a:r>
          </a:p>
        </p:txBody>
      </p:sp>
      <p:pic>
        <p:nvPicPr>
          <p:cNvPr id="252" name="スクリーンショット 2023-12-27 12.07.27.png" descr="スクリーンショット 2023-12-27 12.07.27.png"/>
          <p:cNvPicPr>
            <a:picLocks noChangeAspect="1"/>
          </p:cNvPicPr>
          <p:nvPr/>
        </p:nvPicPr>
        <p:blipFill>
          <a:blip r:embed="rId2"/>
          <a:stretch>
            <a:fillRect/>
          </a:stretch>
        </p:blipFill>
        <p:spPr>
          <a:xfrm>
            <a:off x="1534248" y="2916093"/>
            <a:ext cx="16977129" cy="4226960"/>
          </a:xfrm>
          <a:prstGeom prst="rect">
            <a:avLst/>
          </a:prstGeom>
          <a:ln w="25400">
            <a:solidFill>
              <a:srgbClr val="000000"/>
            </a:solidFill>
            <a:miter lim="400000"/>
          </a:ln>
        </p:spPr>
      </p:pic>
      <p:sp>
        <p:nvSpPr>
          <p:cNvPr id="253" name="ネガティブと出力された"/>
          <p:cNvSpPr txBox="1"/>
          <p:nvPr/>
        </p:nvSpPr>
        <p:spPr>
          <a:xfrm>
            <a:off x="8991600" y="1916541"/>
            <a:ext cx="6400801" cy="67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ネガティブと出力された</a:t>
            </a:r>
          </a:p>
        </p:txBody>
      </p:sp>
      <p:sp>
        <p:nvSpPr>
          <p:cNvPr id="254" name="四角形"/>
          <p:cNvSpPr/>
          <p:nvPr/>
        </p:nvSpPr>
        <p:spPr>
          <a:xfrm>
            <a:off x="1540412" y="5452493"/>
            <a:ext cx="16964802" cy="1078082"/>
          </a:xfrm>
          <a:prstGeom prst="rect">
            <a:avLst/>
          </a:prstGeom>
          <a:solidFill>
            <a:schemeClr val="accent1">
              <a:alpha val="37703"/>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255" name="スクリーンショット 2023-12-27 12.11.44.png" descr="スクリーンショット 2023-12-27 12.11.44.png"/>
          <p:cNvPicPr>
            <a:picLocks noChangeAspect="1"/>
          </p:cNvPicPr>
          <p:nvPr/>
        </p:nvPicPr>
        <p:blipFill>
          <a:blip r:embed="rId3"/>
          <a:stretch>
            <a:fillRect/>
          </a:stretch>
        </p:blipFill>
        <p:spPr>
          <a:xfrm>
            <a:off x="1384682" y="7463155"/>
            <a:ext cx="7994695" cy="5689248"/>
          </a:xfrm>
          <a:prstGeom prst="rect">
            <a:avLst/>
          </a:prstGeom>
          <a:ln w="12700">
            <a:miter lim="400000"/>
          </a:ln>
        </p:spPr>
      </p:pic>
      <p:sp>
        <p:nvSpPr>
          <p:cNvPr id="256" name="pipelineは色んなオプションがあります"/>
          <p:cNvSpPr txBox="1"/>
          <p:nvPr/>
        </p:nvSpPr>
        <p:spPr>
          <a:xfrm>
            <a:off x="11972012" y="7534275"/>
            <a:ext cx="10501885"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pipelineは色んなオプションがあります</a:t>
            </a:r>
          </a:p>
        </p:txBody>
      </p:sp>
      <p:sp>
        <p:nvSpPr>
          <p:cNvPr id="257" name="pipeline(タスク)だけだったので、初期設定の"/>
          <p:cNvSpPr txBox="1"/>
          <p:nvPr/>
        </p:nvSpPr>
        <p:spPr>
          <a:xfrm>
            <a:off x="11177056" y="8897102"/>
            <a:ext cx="12091798"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pipeline(タスク)だけだったので、初期設定の</a:t>
            </a:r>
          </a:p>
        </p:txBody>
      </p:sp>
      <p:sp>
        <p:nvSpPr>
          <p:cNvPr id="258" name="&quot;distilbert-base-uncased-finetuned-sst-2-english&quot;"/>
          <p:cNvSpPr txBox="1"/>
          <p:nvPr/>
        </p:nvSpPr>
        <p:spPr>
          <a:xfrm>
            <a:off x="10685389" y="10002978"/>
            <a:ext cx="13578333"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000"/>
            </a:lvl1pPr>
          </a:lstStyle>
          <a:p>
            <a:r>
              <a:t>"distilbert-base-uncased-finetuned-sst-2-english"</a:t>
            </a:r>
          </a:p>
        </p:txBody>
      </p:sp>
      <p:sp>
        <p:nvSpPr>
          <p:cNvPr id="259" name="を使用している"/>
          <p:cNvSpPr txBox="1"/>
          <p:nvPr/>
        </p:nvSpPr>
        <p:spPr>
          <a:xfrm>
            <a:off x="17196758" y="12353928"/>
            <a:ext cx="4086226"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を使用している</a:t>
            </a:r>
          </a:p>
        </p:txBody>
      </p:sp>
      <p:sp>
        <p:nvSpPr>
          <p:cNvPr id="260" name="distilbertモデルベース…"/>
          <p:cNvSpPr txBox="1"/>
          <p:nvPr/>
        </p:nvSpPr>
        <p:spPr>
          <a:xfrm>
            <a:off x="10808175" y="11032151"/>
            <a:ext cx="3973450"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t>distilbertモデルベース</a:t>
            </a:r>
          </a:p>
          <a:p>
            <a:pPr>
              <a:defRPr>
                <a:latin typeface="+mn-lt"/>
                <a:ea typeface="+mn-ea"/>
                <a:cs typeface="+mn-cs"/>
                <a:sym typeface="ヒラギノ角ゴ ProN W3"/>
              </a:defRPr>
            </a:pPr>
            <a:r>
              <a:t>(transfomerの1種)</a:t>
            </a:r>
          </a:p>
        </p:txBody>
      </p:sp>
      <p:sp>
        <p:nvSpPr>
          <p:cNvPr id="261" name="前処理で小文字化"/>
          <p:cNvSpPr txBox="1"/>
          <p:nvPr/>
        </p:nvSpPr>
        <p:spPr>
          <a:xfrm>
            <a:off x="14876017" y="10723940"/>
            <a:ext cx="31623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n-lt"/>
                <a:ea typeface="+mn-ea"/>
                <a:cs typeface="+mn-cs"/>
                <a:sym typeface="ヒラギノ角ゴ ProN W3"/>
              </a:defRPr>
            </a:lvl1pPr>
          </a:lstStyle>
          <a:p>
            <a:r>
              <a:t>前処理で小文字化</a:t>
            </a:r>
          </a:p>
        </p:txBody>
      </p:sp>
      <p:sp>
        <p:nvSpPr>
          <p:cNvPr id="262" name="SST-2でファインチューニング"/>
          <p:cNvSpPr txBox="1"/>
          <p:nvPr/>
        </p:nvSpPr>
        <p:spPr>
          <a:xfrm>
            <a:off x="16870065" y="11317901"/>
            <a:ext cx="5410963"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n-lt"/>
                <a:ea typeface="+mn-ea"/>
                <a:cs typeface="+mn-cs"/>
                <a:sym typeface="ヒラギノ角ゴ ProN W3"/>
              </a:defRPr>
            </a:lvl1pPr>
          </a:lstStyle>
          <a:p>
            <a:r>
              <a:t>SST-2でファインチューニング</a:t>
            </a:r>
          </a:p>
        </p:txBody>
      </p:sp>
      <p:sp>
        <p:nvSpPr>
          <p:cNvPr id="263" name="英語版"/>
          <p:cNvSpPr txBox="1"/>
          <p:nvPr/>
        </p:nvSpPr>
        <p:spPr>
          <a:xfrm>
            <a:off x="22337217" y="10750589"/>
            <a:ext cx="1257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n-lt"/>
                <a:ea typeface="+mn-ea"/>
                <a:cs typeface="+mn-cs"/>
                <a:sym typeface="ヒラギノ角ゴ ProN W3"/>
              </a:defRPr>
            </a:lvl1pPr>
          </a:lstStyle>
          <a:p>
            <a:r>
              <a:t>英語版</a:t>
            </a:r>
          </a:p>
        </p:txBody>
      </p:sp>
      <p:sp>
        <p:nvSpPr>
          <p:cNvPr id="264" name="線"/>
          <p:cNvSpPr/>
          <p:nvPr/>
        </p:nvSpPr>
        <p:spPr>
          <a:xfrm>
            <a:off x="10967788" y="10666057"/>
            <a:ext cx="3973450" cy="1"/>
          </a:xfrm>
          <a:prstGeom prst="line">
            <a:avLst/>
          </a:prstGeom>
          <a:ln w="25400">
            <a:solidFill>
              <a:srgbClr val="000000"/>
            </a:solidFill>
            <a:miter lim="400000"/>
          </a:ln>
        </p:spPr>
        <p:txBody>
          <a:bodyPr lIns="50800" tIns="50800" rIns="50800" bIns="50800" anchor="ctr"/>
          <a:lstStyle/>
          <a:p>
            <a:endParaRPr/>
          </a:p>
        </p:txBody>
      </p:sp>
      <p:sp>
        <p:nvSpPr>
          <p:cNvPr id="265" name="線"/>
          <p:cNvSpPr/>
          <p:nvPr/>
        </p:nvSpPr>
        <p:spPr>
          <a:xfrm>
            <a:off x="15060632" y="10666057"/>
            <a:ext cx="2413325" cy="1"/>
          </a:xfrm>
          <a:prstGeom prst="line">
            <a:avLst/>
          </a:prstGeom>
          <a:ln w="25400">
            <a:solidFill>
              <a:srgbClr val="000000"/>
            </a:solidFill>
            <a:miter lim="400000"/>
          </a:ln>
        </p:spPr>
        <p:txBody>
          <a:bodyPr lIns="50800" tIns="50800" rIns="50800" bIns="50800" anchor="ctr"/>
          <a:lstStyle/>
          <a:p>
            <a:endParaRPr/>
          </a:p>
        </p:txBody>
      </p:sp>
      <p:sp>
        <p:nvSpPr>
          <p:cNvPr id="266" name="線"/>
          <p:cNvSpPr/>
          <p:nvPr/>
        </p:nvSpPr>
        <p:spPr>
          <a:xfrm>
            <a:off x="17635125" y="10666057"/>
            <a:ext cx="4198110" cy="1"/>
          </a:xfrm>
          <a:prstGeom prst="line">
            <a:avLst/>
          </a:prstGeom>
          <a:ln w="25400">
            <a:solidFill>
              <a:srgbClr val="000000"/>
            </a:solidFill>
            <a:miter lim="400000"/>
          </a:ln>
        </p:spPr>
        <p:txBody>
          <a:bodyPr lIns="50800" tIns="50800" rIns="50800" bIns="50800" anchor="ctr"/>
          <a:lstStyle/>
          <a:p>
            <a:endParaRPr/>
          </a:p>
        </p:txBody>
      </p:sp>
      <p:sp>
        <p:nvSpPr>
          <p:cNvPr id="267" name="線"/>
          <p:cNvSpPr/>
          <p:nvPr/>
        </p:nvSpPr>
        <p:spPr>
          <a:xfrm>
            <a:off x="21972762" y="10666057"/>
            <a:ext cx="2113211" cy="1"/>
          </a:xfrm>
          <a:prstGeom prst="line">
            <a:avLst/>
          </a:prstGeom>
          <a:ln w="25400">
            <a:solidFill>
              <a:srgbClr val="000000"/>
            </a:solidFill>
            <a:miter lim="400000"/>
          </a:ln>
        </p:spPr>
        <p:txBody>
          <a:bodyPr lIns="50800" tIns="50800" rIns="50800" bIns="50800" anchor="ctr"/>
          <a:lstStyle/>
          <a:p>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四角形"/>
          <p:cNvSpPr/>
          <p:nvPr/>
        </p:nvSpPr>
        <p:spPr>
          <a:xfrm>
            <a:off x="32" y="3749"/>
            <a:ext cx="24387122" cy="1371601"/>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0" name="Transformersには大量のモデルが存在する"/>
          <p:cNvSpPr txBox="1"/>
          <p:nvPr/>
        </p:nvSpPr>
        <p:spPr>
          <a:xfrm>
            <a:off x="5937656" y="333949"/>
            <a:ext cx="12508688"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Transformersには大量のモデルが存在する</a:t>
            </a:r>
          </a:p>
        </p:txBody>
      </p:sp>
      <p:pic>
        <p:nvPicPr>
          <p:cNvPr id="271" name="スクリーンショット 2023-12-27 12.35.12.png" descr="スクリーンショット 2023-12-27 12.35.12.png"/>
          <p:cNvPicPr>
            <a:picLocks noChangeAspect="1"/>
          </p:cNvPicPr>
          <p:nvPr/>
        </p:nvPicPr>
        <p:blipFill>
          <a:blip r:embed="rId2"/>
          <a:stretch>
            <a:fillRect/>
          </a:stretch>
        </p:blipFill>
        <p:spPr>
          <a:xfrm>
            <a:off x="3318228" y="1753041"/>
            <a:ext cx="17579680" cy="9760184"/>
          </a:xfrm>
          <a:prstGeom prst="rect">
            <a:avLst/>
          </a:prstGeom>
          <a:ln w="25400">
            <a:solidFill>
              <a:srgbClr val="000000"/>
            </a:solidFill>
            <a:miter lim="400000"/>
          </a:ln>
        </p:spPr>
      </p:pic>
      <p:sp>
        <p:nvSpPr>
          <p:cNvPr id="272" name="線"/>
          <p:cNvSpPr/>
          <p:nvPr/>
        </p:nvSpPr>
        <p:spPr>
          <a:xfrm flipH="1">
            <a:off x="11133360" y="3357996"/>
            <a:ext cx="9882560" cy="265482"/>
          </a:xfrm>
          <a:prstGeom prst="line">
            <a:avLst/>
          </a:prstGeom>
          <a:ln w="25400">
            <a:solidFill>
              <a:srgbClr val="000000"/>
            </a:solidFill>
            <a:miter lim="400000"/>
            <a:tailEnd type="triangle"/>
          </a:ln>
        </p:spPr>
        <p:txBody>
          <a:bodyPr lIns="50800" tIns="50800" rIns="50800" bIns="50800" anchor="ctr"/>
          <a:lstStyle/>
          <a:p>
            <a:endParaRPr/>
          </a:p>
        </p:txBody>
      </p:sp>
      <p:sp>
        <p:nvSpPr>
          <p:cNvPr id="273" name="マイクロソフト"/>
          <p:cNvSpPr txBox="1"/>
          <p:nvPr/>
        </p:nvSpPr>
        <p:spPr>
          <a:xfrm>
            <a:off x="21250266" y="3198752"/>
            <a:ext cx="272796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マイクロソフト</a:t>
            </a:r>
          </a:p>
        </p:txBody>
      </p:sp>
      <p:sp>
        <p:nvSpPr>
          <p:cNvPr id="274" name="線"/>
          <p:cNvSpPr/>
          <p:nvPr/>
        </p:nvSpPr>
        <p:spPr>
          <a:xfrm flipH="1">
            <a:off x="15812936" y="10571949"/>
            <a:ext cx="5235931" cy="210199"/>
          </a:xfrm>
          <a:prstGeom prst="line">
            <a:avLst/>
          </a:prstGeom>
          <a:ln w="25400">
            <a:solidFill>
              <a:srgbClr val="000000"/>
            </a:solidFill>
            <a:miter lim="400000"/>
            <a:tailEnd type="triangle"/>
          </a:ln>
        </p:spPr>
        <p:txBody>
          <a:bodyPr lIns="50800" tIns="50800" rIns="50800" bIns="50800" anchor="ctr"/>
          <a:lstStyle/>
          <a:p>
            <a:endParaRPr/>
          </a:p>
        </p:txBody>
      </p:sp>
      <p:sp>
        <p:nvSpPr>
          <p:cNvPr id="275" name="openAI…"/>
          <p:cNvSpPr txBox="1"/>
          <p:nvPr/>
        </p:nvSpPr>
        <p:spPr>
          <a:xfrm>
            <a:off x="21576021" y="9693903"/>
            <a:ext cx="207645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openAI</a:t>
            </a:r>
          </a:p>
          <a:p>
            <a:r>
              <a:t>(ChatGPT</a:t>
            </a:r>
          </a:p>
          <a:p>
            <a:r>
              <a:t>の会社)</a:t>
            </a:r>
          </a:p>
        </p:txBody>
      </p:sp>
      <p:sp>
        <p:nvSpPr>
          <p:cNvPr id="276" name="線"/>
          <p:cNvSpPr/>
          <p:nvPr/>
        </p:nvSpPr>
        <p:spPr>
          <a:xfrm flipH="1">
            <a:off x="9707894" y="6093025"/>
            <a:ext cx="11570482" cy="4689123"/>
          </a:xfrm>
          <a:prstGeom prst="line">
            <a:avLst/>
          </a:prstGeom>
          <a:ln w="25400">
            <a:solidFill>
              <a:srgbClr val="000000"/>
            </a:solidFill>
            <a:miter lim="400000"/>
            <a:tailEnd type="triangle"/>
          </a:ln>
        </p:spPr>
        <p:txBody>
          <a:bodyPr lIns="50800" tIns="50800" rIns="50800" bIns="50800" anchor="ctr"/>
          <a:lstStyle/>
          <a:p>
            <a:endParaRPr/>
          </a:p>
        </p:txBody>
      </p:sp>
      <p:sp>
        <p:nvSpPr>
          <p:cNvPr id="277" name="meta…"/>
          <p:cNvSpPr txBox="1"/>
          <p:nvPr/>
        </p:nvSpPr>
        <p:spPr>
          <a:xfrm>
            <a:off x="21245884" y="5520660"/>
            <a:ext cx="2736724"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meta</a:t>
            </a:r>
          </a:p>
          <a:p>
            <a:r>
              <a:t>(旧facebook)</a:t>
            </a:r>
          </a:p>
        </p:txBody>
      </p:sp>
      <p:sp>
        <p:nvSpPr>
          <p:cNvPr id="278" name="四角形"/>
          <p:cNvSpPr/>
          <p:nvPr/>
        </p:nvSpPr>
        <p:spPr>
          <a:xfrm>
            <a:off x="9546800" y="2714404"/>
            <a:ext cx="871204" cy="457200"/>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9" name="Hugging faceは様々なAIモデルやデータセットを公開・共有するプラットフォーム…"/>
          <p:cNvSpPr txBox="1"/>
          <p:nvPr/>
        </p:nvSpPr>
        <p:spPr>
          <a:xfrm>
            <a:off x="2170445" y="12104221"/>
            <a:ext cx="19502629" cy="137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000"/>
            </a:pPr>
            <a:r>
              <a:t>Hugging faceは様々なAIモデルやデータセットを公開・共有するプラットフォーム</a:t>
            </a:r>
          </a:p>
          <a:p>
            <a:pPr>
              <a:defRPr sz="4000"/>
            </a:pPr>
            <a:r>
              <a:t>Transformerモデルの派生系を中心に様々な学習済みモデルを使用できる</a:t>
            </a:r>
          </a:p>
        </p:txBody>
      </p:sp>
      <p:sp>
        <p:nvSpPr>
          <p:cNvPr id="280" name="https://huggingface.co/models"/>
          <p:cNvSpPr txBox="1"/>
          <p:nvPr/>
        </p:nvSpPr>
        <p:spPr>
          <a:xfrm>
            <a:off x="19025029" y="11521362"/>
            <a:ext cx="4826103"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https://huggingface.co/models</a:t>
            </a:r>
          </a:p>
        </p:txBody>
      </p:sp>
      <p:sp>
        <p:nvSpPr>
          <p:cNvPr id="281" name="線"/>
          <p:cNvSpPr/>
          <p:nvPr/>
        </p:nvSpPr>
        <p:spPr>
          <a:xfrm>
            <a:off x="2220416" y="3700362"/>
            <a:ext cx="934200" cy="76868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80" y="132"/>
                  <a:pt x="14971" y="391"/>
                  <a:pt x="12668" y="741"/>
                </a:cubicBezTo>
                <a:cubicBezTo>
                  <a:pt x="5304" y="1858"/>
                  <a:pt x="8826" y="3545"/>
                  <a:pt x="10745" y="5140"/>
                </a:cubicBezTo>
                <a:cubicBezTo>
                  <a:pt x="12362" y="6485"/>
                  <a:pt x="12370" y="7844"/>
                  <a:pt x="10222" y="9023"/>
                </a:cubicBezTo>
                <a:cubicBezTo>
                  <a:pt x="9405" y="9472"/>
                  <a:pt x="8115" y="9890"/>
                  <a:pt x="4320" y="10182"/>
                </a:cubicBezTo>
                <a:cubicBezTo>
                  <a:pt x="3030" y="10281"/>
                  <a:pt x="1528" y="10334"/>
                  <a:pt x="0" y="10334"/>
                </a:cubicBezTo>
                <a:cubicBezTo>
                  <a:pt x="2382" y="10407"/>
                  <a:pt x="4548" y="10560"/>
                  <a:pt x="6256" y="10775"/>
                </a:cubicBezTo>
                <a:cubicBezTo>
                  <a:pt x="9153" y="11139"/>
                  <a:pt x="10416" y="11621"/>
                  <a:pt x="11152" y="12114"/>
                </a:cubicBezTo>
                <a:cubicBezTo>
                  <a:pt x="15295" y="14890"/>
                  <a:pt x="2942" y="17867"/>
                  <a:pt x="13341" y="20391"/>
                </a:cubicBezTo>
                <a:cubicBezTo>
                  <a:pt x="15222" y="20848"/>
                  <a:pt x="17786" y="21258"/>
                  <a:pt x="20913" y="21600"/>
                </a:cubicBezTo>
              </a:path>
            </a:pathLst>
          </a:custGeom>
          <a:ln w="25400">
            <a:solidFill>
              <a:srgbClr val="000000"/>
            </a:solidFill>
            <a:miter lim="400000"/>
          </a:ln>
        </p:spPr>
        <p:txBody>
          <a:bodyPr lIns="50800" tIns="50800" rIns="50800" bIns="50800" anchor="ctr"/>
          <a:lstStyle/>
          <a:p>
            <a:endParaRPr/>
          </a:p>
        </p:txBody>
      </p:sp>
      <p:sp>
        <p:nvSpPr>
          <p:cNvPr id="282" name="自然言語処理だけでなく、…"/>
          <p:cNvSpPr txBox="1"/>
          <p:nvPr/>
        </p:nvSpPr>
        <p:spPr>
          <a:xfrm>
            <a:off x="656124" y="5199307"/>
            <a:ext cx="1054101" cy="4686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eaVert" wrap="none" lIns="50800" tIns="50800" rIns="50800" bIns="50800" anchor="ctr">
            <a:spAutoFit/>
          </a:bodyPr>
          <a:lstStyle/>
          <a:p>
            <a:r>
              <a:t>自然言語処理だけでなく、</a:t>
            </a:r>
          </a:p>
          <a:p>
            <a:r>
              <a:t>色んなジャンルが存在</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 name="Huggingface Transformers"/>
          <p:cNvSpPr txBox="1"/>
          <p:nvPr/>
        </p:nvSpPr>
        <p:spPr>
          <a:xfrm>
            <a:off x="7254048" y="403219"/>
            <a:ext cx="10317290"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Huggingface Transformers</a:t>
            </a:r>
          </a:p>
        </p:txBody>
      </p:sp>
      <p:sp>
        <p:nvSpPr>
          <p:cNvPr id="125" name="Huggingface Transformersは、世界中で使われている自然言語処理の…"/>
          <p:cNvSpPr txBox="1"/>
          <p:nvPr/>
        </p:nvSpPr>
        <p:spPr>
          <a:xfrm>
            <a:off x="2065494" y="2139645"/>
            <a:ext cx="20694397"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Huggingface Transformersは、世界中で使われている自然言語処理の</a:t>
            </a:r>
          </a:p>
          <a:p>
            <a:pPr algn="l">
              <a:defRPr sz="4800"/>
            </a:pPr>
            <a:r>
              <a:t>深層学習フレームワーク。最先端の自然言語処理アルゴリズムを簡単に試す</a:t>
            </a:r>
          </a:p>
          <a:p>
            <a:pPr algn="l">
              <a:defRPr sz="4800"/>
            </a:pPr>
            <a:r>
              <a:t>ことが出来る。</a:t>
            </a:r>
          </a:p>
        </p:txBody>
      </p:sp>
      <p:sp>
        <p:nvSpPr>
          <p:cNvPr id="126" name="・テキスト分類…"/>
          <p:cNvSpPr txBox="1"/>
          <p:nvPr/>
        </p:nvSpPr>
        <p:spPr>
          <a:xfrm>
            <a:off x="1874775" y="8448989"/>
            <a:ext cx="4344925" cy="436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・テキスト分類</a:t>
            </a:r>
          </a:p>
          <a:p>
            <a:pPr algn="l">
              <a:defRPr sz="4800"/>
            </a:pPr>
            <a:r>
              <a:t>・質問応答</a:t>
            </a:r>
          </a:p>
          <a:p>
            <a:pPr algn="l">
              <a:defRPr sz="4800"/>
            </a:pPr>
            <a:r>
              <a:t>・要約</a:t>
            </a:r>
          </a:p>
          <a:p>
            <a:pPr algn="l">
              <a:defRPr sz="4800"/>
            </a:pPr>
            <a:r>
              <a:t>・テキスト生成</a:t>
            </a:r>
          </a:p>
          <a:p>
            <a:pPr algn="l">
              <a:defRPr sz="4800"/>
            </a:pPr>
            <a:r>
              <a:t>・言語モデル</a:t>
            </a:r>
          </a:p>
        </p:txBody>
      </p:sp>
      <p:sp>
        <p:nvSpPr>
          <p:cNvPr id="127" name="自然言語処理タスクの例"/>
          <p:cNvSpPr txBox="1"/>
          <p:nvPr/>
        </p:nvSpPr>
        <p:spPr>
          <a:xfrm>
            <a:off x="995948" y="6454775"/>
            <a:ext cx="7797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lvl1pPr>
          </a:lstStyle>
          <a:p>
            <a:r>
              <a:t>自然言語処理タスクの例</a:t>
            </a:r>
          </a:p>
        </p:txBody>
      </p:sp>
      <p:pic>
        <p:nvPicPr>
          <p:cNvPr id="128" name="スクリーンショット 2023-12-27 10.30.01.png" descr="スクリーンショット 2023-12-27 10.30.01.png"/>
          <p:cNvPicPr>
            <a:picLocks noChangeAspect="1"/>
          </p:cNvPicPr>
          <p:nvPr/>
        </p:nvPicPr>
        <p:blipFill>
          <a:blip r:embed="rId2"/>
          <a:stretch>
            <a:fillRect/>
          </a:stretch>
        </p:blipFill>
        <p:spPr>
          <a:xfrm>
            <a:off x="9869313" y="4891551"/>
            <a:ext cx="13839196" cy="7893145"/>
          </a:xfrm>
          <a:prstGeom prst="rect">
            <a:avLst/>
          </a:prstGeom>
          <a:ln w="25400">
            <a:solidFill>
              <a:srgbClr val="000000"/>
            </a:solidFill>
            <a:miter lim="400000"/>
          </a:ln>
        </p:spPr>
      </p:pic>
      <p:sp>
        <p:nvSpPr>
          <p:cNvPr id="129" name="https://huggingface.co"/>
          <p:cNvSpPr txBox="1"/>
          <p:nvPr/>
        </p:nvSpPr>
        <p:spPr>
          <a:xfrm>
            <a:off x="18940075" y="13120683"/>
            <a:ext cx="4860037"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https://huggingface.co</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85"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Pipeline()で指定できるタスク</a:t>
            </a:r>
          </a:p>
        </p:txBody>
      </p:sp>
      <p:sp>
        <p:nvSpPr>
          <p:cNvPr id="286"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・text-classification：テキスト分類</a:t>
            </a:r>
          </a:p>
          <a:p>
            <a:pPr algn="l">
              <a:defRPr sz="4800"/>
            </a:pPr>
            <a:r>
              <a:t>・</a:t>
            </a:r>
            <a:r>
              <a:rPr>
                <a:solidFill>
                  <a:schemeClr val="accent5">
                    <a:hueOff val="-82419"/>
                    <a:satOff val="-9513"/>
                    <a:lumOff val="-16343"/>
                  </a:schemeClr>
                </a:solidFill>
              </a:rPr>
              <a:t>question-answering：質問応答</a:t>
            </a:r>
          </a:p>
          <a:p>
            <a:pPr algn="l">
              <a:defRPr sz="4800"/>
            </a:pPr>
            <a:r>
              <a:t>・summarization：要約</a:t>
            </a:r>
          </a:p>
          <a:p>
            <a:pPr algn="l">
              <a:defRPr sz="4800"/>
            </a:pPr>
            <a: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89" name="自然言語処理タスク"/>
          <p:cNvSpPr txBox="1"/>
          <p:nvPr/>
        </p:nvSpPr>
        <p:spPr>
          <a:xfrm>
            <a:off x="9212292" y="403219"/>
            <a:ext cx="6400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自然言語処理タスク</a:t>
            </a:r>
          </a:p>
        </p:txBody>
      </p:sp>
      <p:sp>
        <p:nvSpPr>
          <p:cNvPr id="290" name="・質問応答：「コンテキスト」と「質問」からコンテキスト内に含まれる…"/>
          <p:cNvSpPr txBox="1"/>
          <p:nvPr/>
        </p:nvSpPr>
        <p:spPr>
          <a:xfrm>
            <a:off x="2113025" y="2136283"/>
            <a:ext cx="20157949"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・質問応答：「コンテキスト」と「質問」からコンテキスト内に含まれる</a:t>
            </a:r>
          </a:p>
          <a:p>
            <a:pPr algn="l">
              <a:defRPr sz="4800"/>
            </a:pPr>
            <a:r>
              <a:t>　「答え」を抽出する。「コンテキスト」は、文脈、前後関係、事情、</a:t>
            </a:r>
          </a:p>
          <a:p>
            <a:pPr algn="l">
              <a:defRPr sz="4800"/>
            </a:pPr>
            <a:r>
              <a:t>　背景、状況などを示すひとまとまりの文章にする</a:t>
            </a:r>
          </a:p>
        </p:txBody>
      </p:sp>
      <p:sp>
        <p:nvSpPr>
          <p:cNvPr id="291" name="「自然言語処理（NLP）は、コンピュータが人間の言語（自然言語）を理解し、生成する技術のことです。NLPは人間とコンピュータのコミュニケーションを助け、テキストデータの分析や処理を自動化します。主なタスクには、テキスト分類、機械翻訳、感情分析、文章生成、音声認識などがあります。NLPは機械学習やディープラーニングの技術を用いて、言語の複雑なパターンや構造を学習します。」"/>
          <p:cNvSpPr txBox="1"/>
          <p:nvPr/>
        </p:nvSpPr>
        <p:spPr>
          <a:xfrm>
            <a:off x="5907519" y="5203427"/>
            <a:ext cx="15393637" cy="4508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800">
                <a:latin typeface="Helvetica"/>
                <a:ea typeface="Helvetica"/>
                <a:cs typeface="Helvetica"/>
                <a:sym typeface="Helvetica"/>
              </a:defRPr>
            </a:lvl1pPr>
          </a:lstStyle>
          <a:p>
            <a:r>
              <a:t>「自然言語処理（NLP）は、コンピュータが人間の言語（自然言語）を理解し、生成する技術のことです。NLPは人間とコンピュータのコミュニケーションを助け、テキストデータの分析や処理を自動化します。主なタスクには、テキスト分類、機械翻訳、感情分析、文章生成、音声認識などがあります。NLPは機械学習やディープラーニングの技術を用いて、言語の複雑なパターンや構造を学習します。」</a:t>
            </a:r>
          </a:p>
        </p:txBody>
      </p:sp>
      <p:sp>
        <p:nvSpPr>
          <p:cNvPr id="292" name="コンテキスト"/>
          <p:cNvSpPr txBox="1"/>
          <p:nvPr/>
        </p:nvSpPr>
        <p:spPr>
          <a:xfrm>
            <a:off x="1444124" y="6771298"/>
            <a:ext cx="298094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コンテキスト</a:t>
            </a:r>
          </a:p>
        </p:txBody>
      </p:sp>
      <p:sp>
        <p:nvSpPr>
          <p:cNvPr id="293" name="質問"/>
          <p:cNvSpPr txBox="1"/>
          <p:nvPr/>
        </p:nvSpPr>
        <p:spPr>
          <a:xfrm>
            <a:off x="2394846" y="10872042"/>
            <a:ext cx="10795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質問</a:t>
            </a:r>
          </a:p>
        </p:txBody>
      </p:sp>
      <p:sp>
        <p:nvSpPr>
          <p:cNvPr id="294" name="答え"/>
          <p:cNvSpPr txBox="1"/>
          <p:nvPr/>
        </p:nvSpPr>
        <p:spPr>
          <a:xfrm>
            <a:off x="2394846" y="12026089"/>
            <a:ext cx="10795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答え</a:t>
            </a:r>
          </a:p>
        </p:txBody>
      </p:sp>
      <p:sp>
        <p:nvSpPr>
          <p:cNvPr id="295" name="自然言語処理とはなんですか"/>
          <p:cNvSpPr txBox="1"/>
          <p:nvPr/>
        </p:nvSpPr>
        <p:spPr>
          <a:xfrm>
            <a:off x="6021226" y="10872042"/>
            <a:ext cx="6354319"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自然言語処理とはなんですか</a:t>
            </a:r>
          </a:p>
        </p:txBody>
      </p:sp>
      <p:sp>
        <p:nvSpPr>
          <p:cNvPr id="296" name="コンピュータが人間の言語を理解し生成する技術"/>
          <p:cNvSpPr txBox="1"/>
          <p:nvPr/>
        </p:nvSpPr>
        <p:spPr>
          <a:xfrm>
            <a:off x="6011375" y="12026089"/>
            <a:ext cx="107315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コンピュータが人間の言語を理解し生成する技術</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9" name="引数に質問(question)とコンテキスト(context)を指定する…"/>
          <p:cNvSpPr txBox="1"/>
          <p:nvPr/>
        </p:nvSpPr>
        <p:spPr>
          <a:xfrm>
            <a:off x="1827631" y="7199136"/>
            <a:ext cx="18849443" cy="223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200"/>
            </a:pPr>
            <a:r>
              <a:t>引数に質問(question)とコンテキスト(context)を指定する</a:t>
            </a:r>
          </a:p>
          <a:p>
            <a:pPr algn="l">
              <a:defRPr sz="4200"/>
            </a:pPr>
            <a:r>
              <a:t>scoreとstart(応答の開始位置)とend(応答の終了位置)とanswerが得られる</a:t>
            </a:r>
          </a:p>
          <a:p>
            <a:pPr algn="l">
              <a:defRPr sz="4200">
                <a:solidFill>
                  <a:schemeClr val="accent5">
                    <a:hueOff val="-82419"/>
                    <a:satOff val="-9513"/>
                    <a:lumOff val="-16343"/>
                  </a:schemeClr>
                </a:solidFill>
              </a:defRPr>
            </a:pPr>
            <a:r>
              <a:t>つまり要約しているわけでなく抜き出す形で質問に答える</a:t>
            </a:r>
          </a:p>
        </p:txBody>
      </p:sp>
      <p:sp>
        <p:nvSpPr>
          <p:cNvPr id="300" name="このパイプラインのモデルはデータセット「SQuAD」で学習している…"/>
          <p:cNvSpPr txBox="1"/>
          <p:nvPr/>
        </p:nvSpPr>
        <p:spPr>
          <a:xfrm>
            <a:off x="1140884" y="10565384"/>
            <a:ext cx="14337797" cy="1806575"/>
          </a:xfrm>
          <a:prstGeom prst="rect">
            <a:avLst/>
          </a:prstGeom>
          <a:ln>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300"/>
            </a:pPr>
            <a:r>
              <a:t>このパイプラインのモデルはデータセット「SQuAD」で学習している</a:t>
            </a:r>
          </a:p>
          <a:p>
            <a:pPr algn="l">
              <a:defRPr sz="3300"/>
            </a:pPr>
            <a:r>
              <a:t>SQuAD：Wikipediaの記事の内容に対する質問とその回答をクラウド</a:t>
            </a:r>
          </a:p>
          <a:p>
            <a:pPr algn="l">
              <a:defRPr sz="3300"/>
            </a:pPr>
            <a:r>
              <a:t>ソーシングで作成したデータセット</a:t>
            </a:r>
          </a:p>
        </p:txBody>
      </p:sp>
      <p:sp>
        <p:nvSpPr>
          <p:cNvPr id="301" name="質問応答：「コンテキスト」と「質問」からコンテキスト内に含まれる「応答」を抽出する"/>
          <p:cNvSpPr txBox="1"/>
          <p:nvPr/>
        </p:nvSpPr>
        <p:spPr>
          <a:xfrm>
            <a:off x="433577" y="464973"/>
            <a:ext cx="22958045"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rgbClr val="FFFFFF"/>
                </a:solidFill>
              </a:defRPr>
            </a:lvl1pPr>
          </a:lstStyle>
          <a:p>
            <a:r>
              <a:t>質問応答：「コンテキスト」と「質問」からコンテキスト内に含まれる「応答」を抽出する</a:t>
            </a:r>
          </a:p>
        </p:txBody>
      </p:sp>
      <p:pic>
        <p:nvPicPr>
          <p:cNvPr id="302" name="スクリーンショット 2023-12-27 14.26.26.png" descr="スクリーンショット 2023-12-27 14.26.26.png"/>
          <p:cNvPicPr>
            <a:picLocks noChangeAspect="1"/>
          </p:cNvPicPr>
          <p:nvPr/>
        </p:nvPicPr>
        <p:blipFill>
          <a:blip r:embed="rId2"/>
          <a:stretch>
            <a:fillRect/>
          </a:stretch>
        </p:blipFill>
        <p:spPr>
          <a:xfrm>
            <a:off x="1280885" y="3034300"/>
            <a:ext cx="13368755" cy="3751149"/>
          </a:xfrm>
          <a:prstGeom prst="rect">
            <a:avLst/>
          </a:prstGeom>
          <a:ln w="25400">
            <a:solidFill>
              <a:srgbClr val="000000"/>
            </a:solidFill>
            <a:miter lim="400000"/>
          </a:ln>
        </p:spPr>
      </p:pic>
      <p:pic>
        <p:nvPicPr>
          <p:cNvPr id="303" name="スクリーンショット 2023-12-27 14.28.20.png" descr="スクリーンショット 2023-12-27 14.28.20.png"/>
          <p:cNvPicPr>
            <a:picLocks noChangeAspect="1"/>
          </p:cNvPicPr>
          <p:nvPr/>
        </p:nvPicPr>
        <p:blipFill>
          <a:blip r:embed="rId3"/>
          <a:stretch>
            <a:fillRect/>
          </a:stretch>
        </p:blipFill>
        <p:spPr>
          <a:xfrm>
            <a:off x="15917198" y="4076516"/>
            <a:ext cx="7831719" cy="2353374"/>
          </a:xfrm>
          <a:prstGeom prst="rect">
            <a:avLst/>
          </a:prstGeom>
          <a:ln w="25400">
            <a:solidFill>
              <a:srgbClr val="000000"/>
            </a:solidFill>
            <a:miter lim="400000"/>
          </a:ln>
        </p:spPr>
      </p:pic>
      <p:sp>
        <p:nvSpPr>
          <p:cNvPr id="304" name="質疑応答のタスク名：”question-answering”"/>
          <p:cNvSpPr txBox="1"/>
          <p:nvPr/>
        </p:nvSpPr>
        <p:spPr>
          <a:xfrm>
            <a:off x="5103198" y="1781693"/>
            <a:ext cx="11870742"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質疑応答のタスク名：”question-answering”</a:t>
            </a:r>
          </a:p>
        </p:txBody>
      </p:sp>
      <p:sp>
        <p:nvSpPr>
          <p:cNvPr id="305" name="出力結果"/>
          <p:cNvSpPr txBox="1"/>
          <p:nvPr/>
        </p:nvSpPr>
        <p:spPr>
          <a:xfrm>
            <a:off x="16460227" y="3021600"/>
            <a:ext cx="2298701"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出力結果</a:t>
            </a:r>
          </a:p>
        </p:txBody>
      </p:sp>
      <p:pic>
        <p:nvPicPr>
          <p:cNvPr id="306" name="スクリーンショット 2023-12-27 14.33.41.png" descr="スクリーンショット 2023-12-27 14.33.41.png"/>
          <p:cNvPicPr>
            <a:picLocks noChangeAspect="1"/>
          </p:cNvPicPr>
          <p:nvPr/>
        </p:nvPicPr>
        <p:blipFill>
          <a:blip r:embed="rId4"/>
          <a:stretch>
            <a:fillRect/>
          </a:stretch>
        </p:blipFill>
        <p:spPr>
          <a:xfrm>
            <a:off x="16726431" y="8897266"/>
            <a:ext cx="7347635" cy="4294875"/>
          </a:xfrm>
          <a:prstGeom prst="rect">
            <a:avLst/>
          </a:prstGeom>
          <a:ln w="25400">
            <a:solidFill>
              <a:srgbClr val="000000"/>
            </a:solidFill>
            <a:miter lim="400000"/>
          </a:ln>
        </p:spPr>
      </p:pic>
      <p:sp>
        <p:nvSpPr>
          <p:cNvPr id="307" name="https://rajpurkar.github.io/SQuAD-explorer/"/>
          <p:cNvSpPr txBox="1"/>
          <p:nvPr/>
        </p:nvSpPr>
        <p:spPr>
          <a:xfrm>
            <a:off x="16343869" y="13247743"/>
            <a:ext cx="7700646" cy="42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vl1pPr>
          </a:lstStyle>
          <a:p>
            <a:r>
              <a:t>https://rajpurkar.github.io/SQuAD-explorer/</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0" name="質問応答：「コンテキスト」と「質問」からコンテキスト内に含まれる「応答」を抽出する"/>
          <p:cNvSpPr txBox="1"/>
          <p:nvPr/>
        </p:nvSpPr>
        <p:spPr>
          <a:xfrm>
            <a:off x="433577" y="464973"/>
            <a:ext cx="22958045"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rgbClr val="FFFFFF"/>
                </a:solidFill>
              </a:defRPr>
            </a:lvl1pPr>
          </a:lstStyle>
          <a:p>
            <a:r>
              <a:t>質問応答：「コンテキスト」と「質問」からコンテキスト内に含まれる「応答」を抽出する</a:t>
            </a:r>
          </a:p>
        </p:txBody>
      </p:sp>
      <p:pic>
        <p:nvPicPr>
          <p:cNvPr id="311" name="スクリーンショット 2023-12-27 14.40.25.png" descr="スクリーンショット 2023-12-27 14.40.25.png"/>
          <p:cNvPicPr>
            <a:picLocks noChangeAspect="1"/>
          </p:cNvPicPr>
          <p:nvPr/>
        </p:nvPicPr>
        <p:blipFill>
          <a:blip r:embed="rId2"/>
          <a:stretch>
            <a:fillRect/>
          </a:stretch>
        </p:blipFill>
        <p:spPr>
          <a:xfrm>
            <a:off x="855162" y="2661019"/>
            <a:ext cx="11791930" cy="10425962"/>
          </a:xfrm>
          <a:prstGeom prst="rect">
            <a:avLst/>
          </a:prstGeom>
          <a:ln w="25400">
            <a:solidFill>
              <a:srgbClr val="000000"/>
            </a:solidFill>
            <a:miter lim="400000"/>
          </a:ln>
        </p:spPr>
      </p:pic>
      <p:sp>
        <p:nvSpPr>
          <p:cNvPr id="312" name="説明文と質問を作ろう"/>
          <p:cNvSpPr txBox="1"/>
          <p:nvPr/>
        </p:nvSpPr>
        <p:spPr>
          <a:xfrm>
            <a:off x="10106736" y="1798529"/>
            <a:ext cx="5702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説明文と質問を作ろう</a:t>
            </a:r>
          </a:p>
        </p:txBody>
      </p:sp>
      <p:pic>
        <p:nvPicPr>
          <p:cNvPr id="313" name="スクリーンショット 2023-12-27 14.41.59.png" descr="スクリーンショット 2023-12-27 14.41.59.png"/>
          <p:cNvPicPr>
            <a:picLocks noChangeAspect="1"/>
          </p:cNvPicPr>
          <p:nvPr/>
        </p:nvPicPr>
        <p:blipFill>
          <a:blip r:embed="rId3"/>
          <a:stretch>
            <a:fillRect/>
          </a:stretch>
        </p:blipFill>
        <p:spPr>
          <a:xfrm>
            <a:off x="12992262" y="3838460"/>
            <a:ext cx="10604501" cy="7340601"/>
          </a:xfrm>
          <a:prstGeom prst="rect">
            <a:avLst/>
          </a:prstGeom>
          <a:ln w="25400">
            <a:solidFill>
              <a:srgbClr val="000000"/>
            </a:solidFill>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6" name="質問応答：「コンテキスト」と「質問」からコンテキスト内に含まれる「応答」を抽出する"/>
          <p:cNvSpPr txBox="1"/>
          <p:nvPr/>
        </p:nvSpPr>
        <p:spPr>
          <a:xfrm>
            <a:off x="433577" y="464973"/>
            <a:ext cx="22958045"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rgbClr val="FFFFFF"/>
                </a:solidFill>
              </a:defRPr>
            </a:lvl1pPr>
          </a:lstStyle>
          <a:p>
            <a:r>
              <a:t>質問応答：「コンテキスト」と「質問」からコンテキスト内に含まれる「応答」を抽出する</a:t>
            </a:r>
          </a:p>
        </p:txBody>
      </p:sp>
      <p:sp>
        <p:nvSpPr>
          <p:cNvPr id="317" name="それぞれを貼り付けて実行"/>
          <p:cNvSpPr txBox="1"/>
          <p:nvPr/>
        </p:nvSpPr>
        <p:spPr>
          <a:xfrm>
            <a:off x="2264511" y="2189557"/>
            <a:ext cx="68199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それぞれを貼り付けて実行</a:t>
            </a:r>
          </a:p>
        </p:txBody>
      </p:sp>
      <p:pic>
        <p:nvPicPr>
          <p:cNvPr id="318" name="スクリーンショット 2023-12-27 14.42.55.png" descr="スクリーンショット 2023-12-27 14.42.55.png"/>
          <p:cNvPicPr>
            <a:picLocks noChangeAspect="1"/>
          </p:cNvPicPr>
          <p:nvPr/>
        </p:nvPicPr>
        <p:blipFill>
          <a:blip r:embed="rId2"/>
          <a:stretch>
            <a:fillRect/>
          </a:stretch>
        </p:blipFill>
        <p:spPr>
          <a:xfrm>
            <a:off x="1554102" y="3443076"/>
            <a:ext cx="8240718" cy="2359448"/>
          </a:xfrm>
          <a:prstGeom prst="rect">
            <a:avLst/>
          </a:prstGeom>
          <a:ln w="25400">
            <a:solidFill>
              <a:srgbClr val="000000"/>
            </a:solidFill>
            <a:miter lim="400000"/>
          </a:ln>
        </p:spPr>
      </p:pic>
      <p:pic>
        <p:nvPicPr>
          <p:cNvPr id="319" name="スクリーンショット 2023-12-27 14.43.20.png" descr="スクリーンショット 2023-12-27 14.43.20.png"/>
          <p:cNvPicPr>
            <a:picLocks noChangeAspect="1"/>
          </p:cNvPicPr>
          <p:nvPr/>
        </p:nvPicPr>
        <p:blipFill>
          <a:blip r:embed="rId3"/>
          <a:stretch>
            <a:fillRect/>
          </a:stretch>
        </p:blipFill>
        <p:spPr>
          <a:xfrm>
            <a:off x="1552016" y="7649161"/>
            <a:ext cx="21977990" cy="4733000"/>
          </a:xfrm>
          <a:prstGeom prst="rect">
            <a:avLst/>
          </a:prstGeom>
          <a:ln w="25400">
            <a:solidFill>
              <a:srgbClr val="000000"/>
            </a:solidFill>
            <a:miter lim="400000"/>
          </a:ln>
        </p:spPr>
      </p:pic>
      <p:sp>
        <p:nvSpPr>
          <p:cNvPr id="320" name="矢印"/>
          <p:cNvSpPr/>
          <p:nvPr/>
        </p:nvSpPr>
        <p:spPr>
          <a:xfrm rot="5400000">
            <a:off x="3053020" y="6097217"/>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1" name="改行はしなくてもいいです"/>
          <p:cNvSpPr txBox="1"/>
          <p:nvPr/>
        </p:nvSpPr>
        <p:spPr>
          <a:xfrm>
            <a:off x="4602369" y="6527800"/>
            <a:ext cx="6803137"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改行はしなくてもいいです</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4" name="質問応答：「コンテキスト」と「質問」からコンテキスト内に含まれる「応答」を抽出する"/>
          <p:cNvSpPr txBox="1"/>
          <p:nvPr/>
        </p:nvSpPr>
        <p:spPr>
          <a:xfrm>
            <a:off x="433577" y="464973"/>
            <a:ext cx="22958045"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rgbClr val="FFFFFF"/>
                </a:solidFill>
              </a:defRPr>
            </a:lvl1pPr>
          </a:lstStyle>
          <a:p>
            <a:r>
              <a:t>質問応答：「コンテキスト」と「質問」からコンテキスト内に含まれる「応答」を抽出する</a:t>
            </a:r>
          </a:p>
        </p:txBody>
      </p:sp>
      <p:sp>
        <p:nvSpPr>
          <p:cNvPr id="325" name="それぞれを貼り付けて実行"/>
          <p:cNvSpPr txBox="1"/>
          <p:nvPr/>
        </p:nvSpPr>
        <p:spPr>
          <a:xfrm>
            <a:off x="2264511" y="2189557"/>
            <a:ext cx="68199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それぞれを貼り付けて実行</a:t>
            </a:r>
          </a:p>
        </p:txBody>
      </p:sp>
      <p:pic>
        <p:nvPicPr>
          <p:cNvPr id="326" name="スクリーンショット 2023-12-27 14.42.55.png" descr="スクリーンショット 2023-12-27 14.42.55.png"/>
          <p:cNvPicPr>
            <a:picLocks noChangeAspect="1"/>
          </p:cNvPicPr>
          <p:nvPr/>
        </p:nvPicPr>
        <p:blipFill>
          <a:blip r:embed="rId2"/>
          <a:stretch>
            <a:fillRect/>
          </a:stretch>
        </p:blipFill>
        <p:spPr>
          <a:xfrm>
            <a:off x="1554102" y="3443076"/>
            <a:ext cx="8240718" cy="2359448"/>
          </a:xfrm>
          <a:prstGeom prst="rect">
            <a:avLst/>
          </a:prstGeom>
          <a:ln w="25400">
            <a:solidFill>
              <a:srgbClr val="000000"/>
            </a:solidFill>
            <a:miter lim="400000"/>
          </a:ln>
        </p:spPr>
      </p:pic>
      <p:pic>
        <p:nvPicPr>
          <p:cNvPr id="327" name="スクリーンショット 2023-12-27 14.43.20.png" descr="スクリーンショット 2023-12-27 14.43.20.png"/>
          <p:cNvPicPr>
            <a:picLocks noChangeAspect="1"/>
          </p:cNvPicPr>
          <p:nvPr/>
        </p:nvPicPr>
        <p:blipFill>
          <a:blip r:embed="rId3"/>
          <a:stretch>
            <a:fillRect/>
          </a:stretch>
        </p:blipFill>
        <p:spPr>
          <a:xfrm>
            <a:off x="1552016" y="7649161"/>
            <a:ext cx="21977990" cy="4733000"/>
          </a:xfrm>
          <a:prstGeom prst="rect">
            <a:avLst/>
          </a:prstGeom>
          <a:ln w="25400">
            <a:solidFill>
              <a:srgbClr val="000000"/>
            </a:solidFill>
            <a:miter lim="400000"/>
          </a:ln>
        </p:spPr>
      </p:pic>
      <p:sp>
        <p:nvSpPr>
          <p:cNvPr id="328" name="矢印"/>
          <p:cNvSpPr/>
          <p:nvPr/>
        </p:nvSpPr>
        <p:spPr>
          <a:xfrm rot="5400000">
            <a:off x="3053020" y="6097217"/>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9" name="改行はしなくてもいいです"/>
          <p:cNvSpPr txBox="1"/>
          <p:nvPr/>
        </p:nvSpPr>
        <p:spPr>
          <a:xfrm>
            <a:off x="4602369" y="6527800"/>
            <a:ext cx="6803137"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改行はしなくてもいいです</a:t>
            </a:r>
          </a:p>
        </p:txBody>
      </p:sp>
      <p:pic>
        <p:nvPicPr>
          <p:cNvPr id="330" name="スクリーンショット 2023-12-27 14.45.41.png" descr="スクリーンショット 2023-12-27 14.45.41.png"/>
          <p:cNvPicPr>
            <a:picLocks noChangeAspect="1"/>
          </p:cNvPicPr>
          <p:nvPr/>
        </p:nvPicPr>
        <p:blipFill>
          <a:blip r:embed="rId4"/>
          <a:stretch>
            <a:fillRect/>
          </a:stretch>
        </p:blipFill>
        <p:spPr>
          <a:xfrm>
            <a:off x="12065822" y="2663444"/>
            <a:ext cx="10074253" cy="3139080"/>
          </a:xfrm>
          <a:prstGeom prst="rect">
            <a:avLst/>
          </a:prstGeom>
          <a:ln w="25400">
            <a:solidFill>
              <a:srgbClr val="000000"/>
            </a:solidFill>
            <a:miter lim="400000"/>
          </a:ln>
        </p:spPr>
      </p:pic>
      <p:pic>
        <p:nvPicPr>
          <p:cNvPr id="331" name="スクリーンショット 2023-12-27 14.46.08.png" descr="スクリーンショット 2023-12-27 14.46.08.png"/>
          <p:cNvPicPr>
            <a:picLocks noChangeAspect="1"/>
          </p:cNvPicPr>
          <p:nvPr/>
        </p:nvPicPr>
        <p:blipFill>
          <a:blip r:embed="rId5"/>
          <a:stretch>
            <a:fillRect/>
          </a:stretch>
        </p:blipFill>
        <p:spPr>
          <a:xfrm>
            <a:off x="12086441" y="5996672"/>
            <a:ext cx="6918351" cy="1088602"/>
          </a:xfrm>
          <a:prstGeom prst="rect">
            <a:avLst/>
          </a:prstGeom>
          <a:ln w="25400">
            <a:solidFill>
              <a:srgbClr val="000000"/>
            </a:solidFill>
            <a:miter lim="400000"/>
          </a:ln>
        </p:spPr>
      </p:pic>
      <p:sp>
        <p:nvSpPr>
          <p:cNvPr id="332" name="正解"/>
          <p:cNvSpPr txBox="1"/>
          <p:nvPr/>
        </p:nvSpPr>
        <p:spPr>
          <a:xfrm>
            <a:off x="15934329" y="1821596"/>
            <a:ext cx="123190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正解</a:t>
            </a:r>
          </a:p>
        </p:txBody>
      </p:sp>
      <p:sp>
        <p:nvSpPr>
          <p:cNvPr id="333" name="このタスクの初期設定のモデルは”distilbert-base-cased-distilled-squad”"/>
          <p:cNvSpPr txBox="1"/>
          <p:nvPr/>
        </p:nvSpPr>
        <p:spPr>
          <a:xfrm>
            <a:off x="6420216" y="12664104"/>
            <a:ext cx="1714246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n-lt"/>
                <a:ea typeface="+mn-ea"/>
                <a:cs typeface="+mn-cs"/>
                <a:sym typeface="ヒラギノ角ゴ ProN W3"/>
              </a:defRPr>
            </a:lvl1pPr>
          </a:lstStyle>
          <a:p>
            <a:r>
              <a:t>このタスクの初期設定のモデルは”distilbert-base-cased-distilled-squad”</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6"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Pipeline()で指定できるタスク</a:t>
            </a:r>
          </a:p>
        </p:txBody>
      </p:sp>
      <p:sp>
        <p:nvSpPr>
          <p:cNvPr id="337"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・text-classification：テキスト分類</a:t>
            </a:r>
          </a:p>
          <a:p>
            <a:pPr algn="l">
              <a:defRPr sz="4800"/>
            </a:pPr>
            <a:r>
              <a:t>・question-answering：質問応答</a:t>
            </a:r>
          </a:p>
          <a:p>
            <a:pPr algn="l">
              <a:defRPr sz="4800"/>
            </a:pPr>
            <a:r>
              <a:t>・</a:t>
            </a:r>
            <a:r>
              <a:rPr>
                <a:solidFill>
                  <a:schemeClr val="accent5">
                    <a:hueOff val="-82419"/>
                    <a:satOff val="-9513"/>
                    <a:lumOff val="-16343"/>
                  </a:schemeClr>
                </a:solidFill>
              </a:rPr>
              <a:t>summarization：要約</a:t>
            </a:r>
          </a:p>
          <a:p>
            <a:pPr algn="l">
              <a:defRPr sz="4800"/>
            </a:pPr>
            <a: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0" name="自然言語処理タスク"/>
          <p:cNvSpPr txBox="1"/>
          <p:nvPr/>
        </p:nvSpPr>
        <p:spPr>
          <a:xfrm>
            <a:off x="9212292" y="403219"/>
            <a:ext cx="6400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自然言語処理タスク</a:t>
            </a:r>
          </a:p>
        </p:txBody>
      </p:sp>
      <p:sp>
        <p:nvSpPr>
          <p:cNvPr id="341" name="・要約：「本文」(長い文章)を「要約」（短い文章）にする"/>
          <p:cNvSpPr txBox="1"/>
          <p:nvPr/>
        </p:nvSpPr>
        <p:spPr>
          <a:xfrm>
            <a:off x="3145151" y="2112566"/>
            <a:ext cx="1645889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・要約：「本文」(長い文章)を「要約」（短い文章）にする</a:t>
            </a:r>
          </a:p>
        </p:txBody>
      </p:sp>
      <p:sp>
        <p:nvSpPr>
          <p:cNvPr id="342" name="「Huggingface Transformerは、自然言語処理に特化した深層学習フレームワークです」"/>
          <p:cNvSpPr txBox="1"/>
          <p:nvPr/>
        </p:nvSpPr>
        <p:spPr>
          <a:xfrm>
            <a:off x="13868195" y="5658595"/>
            <a:ext cx="10379642"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4000">
                <a:solidFill>
                  <a:srgbClr val="374151"/>
                </a:solidFill>
                <a:latin typeface="Helvetica"/>
                <a:ea typeface="Helvetica"/>
                <a:cs typeface="Helvetica"/>
                <a:sym typeface="Helvetica"/>
              </a:defRPr>
            </a:lvl1pPr>
          </a:lstStyle>
          <a:p>
            <a:r>
              <a:t>「Huggingface Transformerは、自然言語処理に特化した深層学習フレームワークです」</a:t>
            </a:r>
          </a:p>
        </p:txBody>
      </p:sp>
      <p:sp>
        <p:nvSpPr>
          <p:cNvPr id="343" name="「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
          <p:cNvSpPr txBox="1"/>
          <p:nvPr/>
        </p:nvSpPr>
        <p:spPr>
          <a:xfrm>
            <a:off x="640842" y="4464795"/>
            <a:ext cx="12512335" cy="386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4000">
                <a:latin typeface="Helvetica"/>
                <a:ea typeface="Helvetica"/>
                <a:cs typeface="Helvetica"/>
                <a:sym typeface="Helvetica"/>
              </a:defRPr>
            </a:lvl1pPr>
          </a:lstStyle>
          <a:p>
            <a:r>
              <a:t>「Hugginface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a:t>
            </a:r>
          </a:p>
        </p:txBody>
      </p:sp>
      <p:sp>
        <p:nvSpPr>
          <p:cNvPr id="344" name="本文"/>
          <p:cNvSpPr txBox="1"/>
          <p:nvPr/>
        </p:nvSpPr>
        <p:spPr>
          <a:xfrm>
            <a:off x="6725049" y="3726663"/>
            <a:ext cx="113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本文</a:t>
            </a:r>
          </a:p>
        </p:txBody>
      </p:sp>
      <p:sp>
        <p:nvSpPr>
          <p:cNvPr id="345" name="要約"/>
          <p:cNvSpPr txBox="1"/>
          <p:nvPr/>
        </p:nvSpPr>
        <p:spPr>
          <a:xfrm>
            <a:off x="17753037" y="3726663"/>
            <a:ext cx="113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要約</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8" name="自然言語処理タスク"/>
          <p:cNvSpPr txBox="1"/>
          <p:nvPr/>
        </p:nvSpPr>
        <p:spPr>
          <a:xfrm>
            <a:off x="9212292" y="403219"/>
            <a:ext cx="6400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自然言語処理タスク</a:t>
            </a:r>
          </a:p>
        </p:txBody>
      </p:sp>
      <p:sp>
        <p:nvSpPr>
          <p:cNvPr id="349" name="・要約：「本文」(長い文章)を「要約」（短い文章）にする"/>
          <p:cNvSpPr txBox="1"/>
          <p:nvPr/>
        </p:nvSpPr>
        <p:spPr>
          <a:xfrm>
            <a:off x="3145151" y="2112566"/>
            <a:ext cx="1645889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・要約：「本文」(長い文章)を「要約」（短い文章）にする</a:t>
            </a:r>
          </a:p>
        </p:txBody>
      </p:sp>
      <p:sp>
        <p:nvSpPr>
          <p:cNvPr id="350" name="「Huggingface Transformerは、自然言語処理に特化した深層学習フレームワークです」"/>
          <p:cNvSpPr txBox="1"/>
          <p:nvPr/>
        </p:nvSpPr>
        <p:spPr>
          <a:xfrm>
            <a:off x="13868195" y="5658595"/>
            <a:ext cx="10379642"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4000">
                <a:solidFill>
                  <a:srgbClr val="374151"/>
                </a:solidFill>
                <a:latin typeface="Helvetica"/>
                <a:ea typeface="Helvetica"/>
                <a:cs typeface="Helvetica"/>
                <a:sym typeface="Helvetica"/>
              </a:defRPr>
            </a:lvl1pPr>
          </a:lstStyle>
          <a:p>
            <a:r>
              <a:t>「Huggingface Transformerは、自然言語処理に特化した深層学習フレームワークです」</a:t>
            </a:r>
          </a:p>
        </p:txBody>
      </p:sp>
      <p:sp>
        <p:nvSpPr>
          <p:cNvPr id="351" name="「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
          <p:cNvSpPr txBox="1"/>
          <p:nvPr/>
        </p:nvSpPr>
        <p:spPr>
          <a:xfrm>
            <a:off x="640842" y="4464795"/>
            <a:ext cx="12512335" cy="386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4000">
                <a:latin typeface="Helvetica"/>
                <a:ea typeface="Helvetica"/>
                <a:cs typeface="Helvetica"/>
                <a:sym typeface="Helvetica"/>
              </a:defRPr>
            </a:lvl1pPr>
          </a:lstStyle>
          <a:p>
            <a:r>
              <a:t>「Hugginface Transformerは、Huggingfaceが提供している、自然言語処理に特化した深層学習フレームワークです。TensorFlowとPytorchの両方に対応しています。テキスト分類、質問応答、要約などの自然言語処理タスクを深層学習を使って解くことが出来ます。</a:t>
            </a:r>
          </a:p>
        </p:txBody>
      </p:sp>
      <p:sp>
        <p:nvSpPr>
          <p:cNvPr id="352" name="本文"/>
          <p:cNvSpPr txBox="1"/>
          <p:nvPr/>
        </p:nvSpPr>
        <p:spPr>
          <a:xfrm>
            <a:off x="6725049" y="3726663"/>
            <a:ext cx="113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本文</a:t>
            </a:r>
          </a:p>
        </p:txBody>
      </p:sp>
      <p:sp>
        <p:nvSpPr>
          <p:cNvPr id="353" name="要約"/>
          <p:cNvSpPr txBox="1"/>
          <p:nvPr/>
        </p:nvSpPr>
        <p:spPr>
          <a:xfrm>
            <a:off x="17753037" y="3726663"/>
            <a:ext cx="11303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要約</a:t>
            </a:r>
          </a:p>
        </p:txBody>
      </p:sp>
      <p:sp>
        <p:nvSpPr>
          <p:cNvPr id="354" name="引数にtext, max_length(最大長)とmin_length(最小長)を指定する"/>
          <p:cNvSpPr txBox="1"/>
          <p:nvPr/>
        </p:nvSpPr>
        <p:spPr>
          <a:xfrm>
            <a:off x="652021" y="12760998"/>
            <a:ext cx="15633041"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引数にtext, max_length(最大長)とmin_length(最小長)を指定する</a:t>
            </a:r>
          </a:p>
        </p:txBody>
      </p:sp>
      <p:pic>
        <p:nvPicPr>
          <p:cNvPr id="355" name="スクリーンショット 2023-12-27 14.54.22.png" descr="スクリーンショット 2023-12-27 14.54.22.png"/>
          <p:cNvPicPr>
            <a:picLocks noChangeAspect="1"/>
          </p:cNvPicPr>
          <p:nvPr/>
        </p:nvPicPr>
        <p:blipFill>
          <a:blip r:embed="rId2"/>
          <a:stretch>
            <a:fillRect/>
          </a:stretch>
        </p:blipFill>
        <p:spPr>
          <a:xfrm>
            <a:off x="740611" y="10270146"/>
            <a:ext cx="14771304" cy="2155928"/>
          </a:xfrm>
          <a:prstGeom prst="rect">
            <a:avLst/>
          </a:prstGeom>
          <a:ln w="25400">
            <a:solidFill>
              <a:srgbClr val="000000"/>
            </a:solidFill>
            <a:miter lim="400000"/>
          </a:ln>
        </p:spPr>
      </p:pic>
      <p:sp>
        <p:nvSpPr>
          <p:cNvPr id="356" name="要約のタスク名：’summarization’"/>
          <p:cNvSpPr txBox="1"/>
          <p:nvPr/>
        </p:nvSpPr>
        <p:spPr>
          <a:xfrm>
            <a:off x="3597010" y="9224022"/>
            <a:ext cx="10139783"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要約のタスク名：’summarization’</a:t>
            </a:r>
          </a:p>
        </p:txBody>
      </p:sp>
      <p:sp>
        <p:nvSpPr>
          <p:cNvPr id="357" name="データセット…"/>
          <p:cNvSpPr txBox="1"/>
          <p:nvPr/>
        </p:nvSpPr>
        <p:spPr>
          <a:xfrm>
            <a:off x="16095987" y="9784533"/>
            <a:ext cx="8214552" cy="2111375"/>
          </a:xfrm>
          <a:prstGeom prst="rect">
            <a:avLst/>
          </a:prstGeom>
          <a:ln>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900"/>
            </a:pPr>
            <a:r>
              <a:t>データセット</a:t>
            </a:r>
          </a:p>
          <a:p>
            <a:pPr>
              <a:defRPr sz="3900"/>
            </a:pPr>
            <a:r>
              <a:t>「CNN/DailyMailDataset」</a:t>
            </a:r>
          </a:p>
          <a:p>
            <a:pPr>
              <a:defRPr sz="3900"/>
            </a:pPr>
            <a:r>
              <a:t>CNNのニュース記事のデータセット</a:t>
            </a:r>
          </a:p>
        </p:txBody>
      </p:sp>
      <p:sp>
        <p:nvSpPr>
          <p:cNvPr id="358" name="https://huggingface.co/datasets/cnn_dailymail"/>
          <p:cNvSpPr txBox="1"/>
          <p:nvPr/>
        </p:nvSpPr>
        <p:spPr>
          <a:xfrm>
            <a:off x="16285211" y="11995491"/>
            <a:ext cx="7836104"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vl1pPr>
          </a:lstStyle>
          <a:p>
            <a:r>
              <a:t>https://huggingface.co/datasets/cnn_dailymail</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1" name="要約：「本文」(長い文章)を「要約」（短い文章）にする"/>
          <p:cNvSpPr txBox="1"/>
          <p:nvPr/>
        </p:nvSpPr>
        <p:spPr>
          <a:xfrm>
            <a:off x="3820017" y="450844"/>
            <a:ext cx="15849296"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要約：「本文」(長い文章)を「要約」（短い文章）にする</a:t>
            </a:r>
          </a:p>
        </p:txBody>
      </p:sp>
      <p:pic>
        <p:nvPicPr>
          <p:cNvPr id="362" name="スクリーンショット 2023-12-27 15.03.47.png" descr="スクリーンショット 2023-12-27 15.03.47.png"/>
          <p:cNvPicPr>
            <a:picLocks noChangeAspect="1"/>
          </p:cNvPicPr>
          <p:nvPr/>
        </p:nvPicPr>
        <p:blipFill>
          <a:blip r:embed="rId2"/>
          <a:stretch>
            <a:fillRect/>
          </a:stretch>
        </p:blipFill>
        <p:spPr>
          <a:xfrm>
            <a:off x="977687" y="1882923"/>
            <a:ext cx="10502901" cy="6629401"/>
          </a:xfrm>
          <a:prstGeom prst="rect">
            <a:avLst/>
          </a:prstGeom>
          <a:ln w="25400">
            <a:solidFill>
              <a:srgbClr val="000000"/>
            </a:solidFill>
            <a:miter lim="400000"/>
          </a:ln>
        </p:spPr>
      </p:pic>
      <p:pic>
        <p:nvPicPr>
          <p:cNvPr id="363" name="スクリーンショット 2023-12-27 15.04.31.png" descr="スクリーンショット 2023-12-27 15.04.31.png"/>
          <p:cNvPicPr>
            <a:picLocks noChangeAspect="1"/>
          </p:cNvPicPr>
          <p:nvPr/>
        </p:nvPicPr>
        <p:blipFill>
          <a:blip r:embed="rId3"/>
          <a:stretch>
            <a:fillRect/>
          </a:stretch>
        </p:blipFill>
        <p:spPr>
          <a:xfrm>
            <a:off x="12437836" y="2175023"/>
            <a:ext cx="10401301" cy="6045201"/>
          </a:xfrm>
          <a:prstGeom prst="rect">
            <a:avLst/>
          </a:prstGeom>
          <a:ln w="25400">
            <a:solidFill>
              <a:srgbClr val="000000"/>
            </a:solidFill>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2" name="前準備"/>
          <p:cNvSpPr txBox="1"/>
          <p:nvPr/>
        </p:nvSpPr>
        <p:spPr>
          <a:xfrm>
            <a:off x="11307792" y="403219"/>
            <a:ext cx="2209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前準備</a:t>
            </a:r>
          </a:p>
        </p:txBody>
      </p:sp>
      <p:sp>
        <p:nvSpPr>
          <p:cNvPr id="133" name="Google ColabとChatGPTを立ち上げましょう"/>
          <p:cNvSpPr txBox="1"/>
          <p:nvPr/>
        </p:nvSpPr>
        <p:spPr>
          <a:xfrm>
            <a:off x="5964102" y="2131301"/>
            <a:ext cx="12897181"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t>Google ColabとChatGPTを立ち上げましょう</a:t>
            </a:r>
          </a:p>
        </p:txBody>
      </p:sp>
      <p:pic>
        <p:nvPicPr>
          <p:cNvPr id="134" name="スクリーンショット 2023-12-28 17.09.44.png" descr="スクリーンショット 2023-12-28 17.09.44.png"/>
          <p:cNvPicPr>
            <a:picLocks noChangeAspect="1"/>
          </p:cNvPicPr>
          <p:nvPr/>
        </p:nvPicPr>
        <p:blipFill>
          <a:blip r:embed="rId2"/>
          <a:stretch>
            <a:fillRect/>
          </a:stretch>
        </p:blipFill>
        <p:spPr>
          <a:xfrm>
            <a:off x="1391033" y="4255278"/>
            <a:ext cx="10229137" cy="7653969"/>
          </a:xfrm>
          <a:prstGeom prst="rect">
            <a:avLst/>
          </a:prstGeom>
          <a:ln w="25400">
            <a:solidFill>
              <a:srgbClr val="000000"/>
            </a:solidFill>
            <a:miter lim="400000"/>
          </a:ln>
        </p:spPr>
      </p:pic>
      <p:pic>
        <p:nvPicPr>
          <p:cNvPr id="135" name="スクリーンショット 2023-12-28 160921.png" descr="スクリーンショット 2023-12-28 160921.png"/>
          <p:cNvPicPr>
            <a:picLocks noChangeAspect="1"/>
          </p:cNvPicPr>
          <p:nvPr/>
        </p:nvPicPr>
        <p:blipFill>
          <a:blip r:embed="rId3"/>
          <a:stretch>
            <a:fillRect/>
          </a:stretch>
        </p:blipFill>
        <p:spPr>
          <a:xfrm>
            <a:off x="12514360" y="4360724"/>
            <a:ext cx="11381459" cy="7443077"/>
          </a:xfrm>
          <a:prstGeom prst="rect">
            <a:avLst/>
          </a:prstGeom>
          <a:ln w="25400">
            <a:solidFill>
              <a:srgbClr val="000000"/>
            </a:solidFill>
            <a:miter lim="400000"/>
          </a:ln>
        </p:spPr>
      </p:pic>
      <p:sp>
        <p:nvSpPr>
          <p:cNvPr id="136" name="mac"/>
          <p:cNvSpPr txBox="1"/>
          <p:nvPr/>
        </p:nvSpPr>
        <p:spPr>
          <a:xfrm>
            <a:off x="5282970" y="3339262"/>
            <a:ext cx="143985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t>mac</a:t>
            </a:r>
          </a:p>
        </p:txBody>
      </p:sp>
      <p:sp>
        <p:nvSpPr>
          <p:cNvPr id="137" name="Windows"/>
          <p:cNvSpPr txBox="1"/>
          <p:nvPr/>
        </p:nvSpPr>
        <p:spPr>
          <a:xfrm>
            <a:off x="17295494" y="3339262"/>
            <a:ext cx="293131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t>Windows</a:t>
            </a:r>
          </a:p>
        </p:txBody>
      </p:sp>
      <p:sp>
        <p:nvSpPr>
          <p:cNvPr id="138" name="タブで切り替えられるようにしましょう"/>
          <p:cNvSpPr txBox="1"/>
          <p:nvPr/>
        </p:nvSpPr>
        <p:spPr>
          <a:xfrm>
            <a:off x="6877050" y="12505836"/>
            <a:ext cx="1062990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600"/>
            </a:lvl1pPr>
          </a:lstStyle>
          <a:p>
            <a:r>
              <a:t>タブで切り替えられるようにしましょう</a:t>
            </a:r>
          </a:p>
        </p:txBody>
      </p:sp>
      <p:sp>
        <p:nvSpPr>
          <p:cNvPr id="139" name="四角形"/>
          <p:cNvSpPr/>
          <p:nvPr/>
        </p:nvSpPr>
        <p:spPr>
          <a:xfrm>
            <a:off x="1389622" y="4656216"/>
            <a:ext cx="10231960" cy="258543"/>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0" name="四角形"/>
          <p:cNvSpPr/>
          <p:nvPr/>
        </p:nvSpPr>
        <p:spPr>
          <a:xfrm>
            <a:off x="13582654" y="4390883"/>
            <a:ext cx="4269767" cy="361188"/>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6" name="要約：「本文」(長い文章)を「要約」（短い文章）にする"/>
          <p:cNvSpPr txBox="1"/>
          <p:nvPr/>
        </p:nvSpPr>
        <p:spPr>
          <a:xfrm>
            <a:off x="3820017" y="450844"/>
            <a:ext cx="15849296"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rgbClr val="FFFFFF"/>
                </a:solidFill>
              </a:defRPr>
            </a:lvl1pPr>
          </a:lstStyle>
          <a:p>
            <a:r>
              <a:t>要約：「本文」(長い文章)を「要約」（短い文章）にする</a:t>
            </a:r>
          </a:p>
        </p:txBody>
      </p:sp>
      <p:pic>
        <p:nvPicPr>
          <p:cNvPr id="367" name="スクリーンショット 2023-12-27 15.03.47.png" descr="スクリーンショット 2023-12-27 15.03.47.png"/>
          <p:cNvPicPr>
            <a:picLocks noChangeAspect="1"/>
          </p:cNvPicPr>
          <p:nvPr/>
        </p:nvPicPr>
        <p:blipFill>
          <a:blip r:embed="rId2"/>
          <a:stretch>
            <a:fillRect/>
          </a:stretch>
        </p:blipFill>
        <p:spPr>
          <a:xfrm>
            <a:off x="977687" y="1882923"/>
            <a:ext cx="10502901" cy="6629401"/>
          </a:xfrm>
          <a:prstGeom prst="rect">
            <a:avLst/>
          </a:prstGeom>
          <a:ln w="25400">
            <a:solidFill>
              <a:srgbClr val="000000"/>
            </a:solidFill>
            <a:miter lim="400000"/>
          </a:ln>
        </p:spPr>
      </p:pic>
      <p:pic>
        <p:nvPicPr>
          <p:cNvPr id="368" name="スクリーンショット 2023-12-27 15.04.31.png" descr="スクリーンショット 2023-12-27 15.04.31.png"/>
          <p:cNvPicPr>
            <a:picLocks noChangeAspect="1"/>
          </p:cNvPicPr>
          <p:nvPr/>
        </p:nvPicPr>
        <p:blipFill>
          <a:blip r:embed="rId3"/>
          <a:stretch>
            <a:fillRect/>
          </a:stretch>
        </p:blipFill>
        <p:spPr>
          <a:xfrm>
            <a:off x="12437836" y="2175023"/>
            <a:ext cx="10401301" cy="6045201"/>
          </a:xfrm>
          <a:prstGeom prst="rect">
            <a:avLst/>
          </a:prstGeom>
          <a:ln w="25400">
            <a:solidFill>
              <a:srgbClr val="000000"/>
            </a:solidFill>
            <a:miter lim="400000"/>
          </a:ln>
        </p:spPr>
      </p:pic>
      <p:pic>
        <p:nvPicPr>
          <p:cNvPr id="369" name="スクリーンショット 2023-12-27 15.08.11.png" descr="スクリーンショット 2023-12-27 15.08.11.png"/>
          <p:cNvPicPr>
            <a:picLocks noChangeAspect="1"/>
          </p:cNvPicPr>
          <p:nvPr/>
        </p:nvPicPr>
        <p:blipFill>
          <a:blip r:embed="rId4"/>
          <a:stretch>
            <a:fillRect/>
          </a:stretch>
        </p:blipFill>
        <p:spPr>
          <a:xfrm>
            <a:off x="928212" y="8973620"/>
            <a:ext cx="21126808" cy="2648208"/>
          </a:xfrm>
          <a:prstGeom prst="rect">
            <a:avLst/>
          </a:prstGeom>
          <a:ln w="25400">
            <a:solidFill>
              <a:srgbClr val="000000"/>
            </a:solidFill>
            <a:miter lim="400000"/>
          </a:ln>
        </p:spPr>
      </p:pic>
      <p:pic>
        <p:nvPicPr>
          <p:cNvPr id="370" name="スクリーンショット 2023-12-27 15.08.43.png" descr="スクリーンショット 2023-12-27 15.08.43.png"/>
          <p:cNvPicPr>
            <a:picLocks noChangeAspect="1"/>
          </p:cNvPicPr>
          <p:nvPr/>
        </p:nvPicPr>
        <p:blipFill>
          <a:blip r:embed="rId5"/>
          <a:stretch>
            <a:fillRect/>
          </a:stretch>
        </p:blipFill>
        <p:spPr>
          <a:xfrm>
            <a:off x="776482" y="11824680"/>
            <a:ext cx="20479545" cy="999720"/>
          </a:xfrm>
          <a:prstGeom prst="rect">
            <a:avLst/>
          </a:prstGeom>
          <a:ln w="12700">
            <a:miter lim="400000"/>
          </a:ln>
        </p:spPr>
      </p:pic>
      <p:sp>
        <p:nvSpPr>
          <p:cNvPr id="371" name="歯肉炎は、軽度で逆転可能な歯肉疾患の一形態です。…"/>
          <p:cNvSpPr txBox="1"/>
          <p:nvPr/>
        </p:nvSpPr>
        <p:spPr>
          <a:xfrm>
            <a:off x="4998403" y="12438724"/>
            <a:ext cx="12499849"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a:solidFill>
                  <a:srgbClr val="374151"/>
                </a:solidFill>
                <a:latin typeface="Helvetica"/>
                <a:ea typeface="Helvetica"/>
                <a:cs typeface="Helvetica"/>
                <a:sym typeface="Helvetica"/>
              </a:defRPr>
            </a:pPr>
            <a:r>
              <a:t>歯肉炎は、軽度で逆転可能な歯肉疾患の一形態です。</a:t>
            </a:r>
          </a:p>
          <a:p>
            <a:pPr algn="l" defTabSz="457200">
              <a:defRPr sz="2800">
                <a:solidFill>
                  <a:srgbClr val="374151"/>
                </a:solidFill>
                <a:latin typeface="Helvetica"/>
                <a:ea typeface="Helvetica"/>
                <a:cs typeface="Helvetica"/>
                <a:sym typeface="Helvetica"/>
              </a:defRPr>
            </a:pPr>
            <a:r>
              <a:t>これは通常、不適切な口腔衛生習慣によって引き起こされることが多いです。</a:t>
            </a:r>
          </a:p>
        </p:txBody>
      </p:sp>
      <p:sp>
        <p:nvSpPr>
          <p:cNvPr id="372" name="大体あってる(が、少し違う)"/>
          <p:cNvSpPr txBox="1"/>
          <p:nvPr/>
        </p:nvSpPr>
        <p:spPr>
          <a:xfrm>
            <a:off x="18174309" y="12657799"/>
            <a:ext cx="5778120" cy="55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大体あってる(が、少し違う)</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5" name="それぞれのモデルについて"/>
          <p:cNvSpPr txBox="1"/>
          <p:nvPr/>
        </p:nvSpPr>
        <p:spPr>
          <a:xfrm>
            <a:off x="7971790" y="403219"/>
            <a:ext cx="844042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それぞれのモデルについて</a:t>
            </a:r>
          </a:p>
        </p:txBody>
      </p:sp>
      <p:sp>
        <p:nvSpPr>
          <p:cNvPr id="376" name="・text-classification：テキスト分類…"/>
          <p:cNvSpPr txBox="1"/>
          <p:nvPr/>
        </p:nvSpPr>
        <p:spPr>
          <a:xfrm>
            <a:off x="884093" y="2666945"/>
            <a:ext cx="10772547" cy="436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・text-classification：テキスト分類</a:t>
            </a:r>
          </a:p>
          <a:p>
            <a:pPr algn="l">
              <a:defRPr sz="4800"/>
            </a:pPr>
            <a:endParaRPr/>
          </a:p>
          <a:p>
            <a:pPr algn="l">
              <a:defRPr sz="4800"/>
            </a:pPr>
            <a:r>
              <a:t>・question-answering：質問応答</a:t>
            </a:r>
          </a:p>
          <a:p>
            <a:pPr algn="l">
              <a:defRPr sz="4800"/>
            </a:pPr>
            <a:endParaRPr/>
          </a:p>
          <a:p>
            <a:pPr algn="l">
              <a:defRPr sz="4800"/>
            </a:pPr>
            <a:r>
              <a:t>・summarization：要約</a:t>
            </a:r>
          </a:p>
        </p:txBody>
      </p:sp>
      <p:sp>
        <p:nvSpPr>
          <p:cNvPr id="377" name="sshleifer/distilbart-cnn-12-6"/>
          <p:cNvSpPr txBox="1"/>
          <p:nvPr/>
        </p:nvSpPr>
        <p:spPr>
          <a:xfrm>
            <a:off x="6506926" y="7348856"/>
            <a:ext cx="7118605"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600">
                <a:solidFill>
                  <a:srgbClr val="212121"/>
                </a:solidFill>
              </a:defRPr>
            </a:lvl1pPr>
          </a:lstStyle>
          <a:p>
            <a:r>
              <a:t>sshleifer/distilbart-cnn-12-6</a:t>
            </a:r>
          </a:p>
        </p:txBody>
      </p:sp>
      <p:sp>
        <p:nvSpPr>
          <p:cNvPr id="378" name="distilbert-base-uncased-finetuned-sst-2-english"/>
          <p:cNvSpPr txBox="1"/>
          <p:nvPr/>
        </p:nvSpPr>
        <p:spPr>
          <a:xfrm>
            <a:off x="6482351" y="3555945"/>
            <a:ext cx="1186068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600">
                <a:solidFill>
                  <a:srgbClr val="212121"/>
                </a:solidFill>
              </a:defRPr>
            </a:lvl1pPr>
          </a:lstStyle>
          <a:p>
            <a:r>
              <a:t>distilbert-base-uncased-finetuned-sst-2-english</a:t>
            </a:r>
          </a:p>
        </p:txBody>
      </p:sp>
      <p:sp>
        <p:nvSpPr>
          <p:cNvPr id="379" name="distilbert-base-cased-distilled-squad"/>
          <p:cNvSpPr txBox="1"/>
          <p:nvPr/>
        </p:nvSpPr>
        <p:spPr>
          <a:xfrm>
            <a:off x="6506926" y="5599847"/>
            <a:ext cx="912342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600">
                <a:solidFill>
                  <a:srgbClr val="212121"/>
                </a:solidFill>
              </a:defRPr>
            </a:lvl1pPr>
          </a:lstStyle>
          <a:p>
            <a:r>
              <a:t>distilbert-base-cased-distilled-squad</a:t>
            </a:r>
          </a:p>
        </p:txBody>
      </p:sp>
      <p:sp>
        <p:nvSpPr>
          <p:cNvPr id="380" name="distilbert/distilbartとは何か？"/>
          <p:cNvSpPr txBox="1"/>
          <p:nvPr/>
        </p:nvSpPr>
        <p:spPr>
          <a:xfrm>
            <a:off x="6334905" y="8900315"/>
            <a:ext cx="10695877" cy="806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5500">
                <a:solidFill>
                  <a:srgbClr val="212121"/>
                </a:solidFill>
              </a:defRPr>
            </a:lvl1pPr>
          </a:lstStyle>
          <a:p>
            <a:r>
              <a:t>distilbert/distilbartとは何か？</a:t>
            </a:r>
          </a:p>
        </p:txBody>
      </p:sp>
      <p:sp>
        <p:nvSpPr>
          <p:cNvPr id="381" name="Bertモデルの蒸留/Bartモデルの蒸留"/>
          <p:cNvSpPr txBox="1"/>
          <p:nvPr/>
        </p:nvSpPr>
        <p:spPr>
          <a:xfrm>
            <a:off x="5670631" y="10920596"/>
            <a:ext cx="1202442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5500">
                <a:solidFill>
                  <a:srgbClr val="212121"/>
                </a:solidFill>
              </a:defRPr>
            </a:lvl1pPr>
          </a:lstStyle>
          <a:p>
            <a:r>
              <a:t>Bertモデルの蒸留/Bartモデルの蒸留</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スクリーンショット 2023-10-25 7.55.39.png" descr="スクリーンショット 2023-10-25 7.55.39.png"/>
          <p:cNvPicPr>
            <a:picLocks noChangeAspect="1"/>
          </p:cNvPicPr>
          <p:nvPr/>
        </p:nvPicPr>
        <p:blipFill>
          <a:blip r:embed="rId2"/>
          <a:srcRect b="6642"/>
          <a:stretch>
            <a:fillRect/>
          </a:stretch>
        </p:blipFill>
        <p:spPr>
          <a:xfrm>
            <a:off x="16116042" y="1982016"/>
            <a:ext cx="8151699" cy="10636494"/>
          </a:xfrm>
          <a:prstGeom prst="rect">
            <a:avLst/>
          </a:prstGeom>
          <a:ln w="12700">
            <a:miter lim="400000"/>
          </a:ln>
        </p:spPr>
      </p:pic>
      <p:pic>
        <p:nvPicPr>
          <p:cNvPr id="384" name="スクリーンショット 2023-12-27 17.28.46.png" descr="スクリーンショット 2023-12-27 17.28.46.png"/>
          <p:cNvPicPr>
            <a:picLocks noChangeAspect="1"/>
          </p:cNvPicPr>
          <p:nvPr/>
        </p:nvPicPr>
        <p:blipFill>
          <a:blip r:embed="rId3"/>
          <a:stretch>
            <a:fillRect/>
          </a:stretch>
        </p:blipFill>
        <p:spPr>
          <a:xfrm>
            <a:off x="674527" y="3422815"/>
            <a:ext cx="14864123" cy="8334356"/>
          </a:xfrm>
          <a:prstGeom prst="rect">
            <a:avLst/>
          </a:prstGeom>
          <a:ln w="25400">
            <a:solidFill>
              <a:srgbClr val="000000"/>
            </a:solidFill>
            <a:miter lim="400000"/>
          </a:ln>
        </p:spPr>
      </p:pic>
      <p:sp>
        <p:nvSpPr>
          <p:cNvPr id="38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86" name="Transformerの原型"/>
          <p:cNvSpPr txBox="1"/>
          <p:nvPr/>
        </p:nvSpPr>
        <p:spPr>
          <a:xfrm>
            <a:off x="8936734" y="403219"/>
            <a:ext cx="6951918"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Transformerの原型</a:t>
            </a:r>
          </a:p>
        </p:txBody>
      </p:sp>
      <p:sp>
        <p:nvSpPr>
          <p:cNvPr id="387" name="オリジナルのTransformerはencoder(圧縮)とdecoder(生成)の2つのブロックからなる"/>
          <p:cNvSpPr txBox="1"/>
          <p:nvPr/>
        </p:nvSpPr>
        <p:spPr>
          <a:xfrm>
            <a:off x="552609" y="2144217"/>
            <a:ext cx="1885538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オリジナルのTransformerはencoder(圧縮)とdecoder(生成)の2つのブロックからなる</a:t>
            </a:r>
          </a:p>
        </p:txBody>
      </p:sp>
      <p:sp>
        <p:nvSpPr>
          <p:cNvPr id="388" name="論文記載の…"/>
          <p:cNvSpPr txBox="1"/>
          <p:nvPr/>
        </p:nvSpPr>
        <p:spPr>
          <a:xfrm>
            <a:off x="16364502" y="4095750"/>
            <a:ext cx="3843910"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論文記載の</a:t>
            </a:r>
          </a:p>
          <a:p>
            <a:r>
              <a:t>Transformerの構造</a:t>
            </a:r>
          </a:p>
        </p:txBody>
      </p:sp>
      <p:sp>
        <p:nvSpPr>
          <p:cNvPr id="389" name="encoder"/>
          <p:cNvSpPr txBox="1"/>
          <p:nvPr/>
        </p:nvSpPr>
        <p:spPr>
          <a:xfrm>
            <a:off x="18145104" y="12686583"/>
            <a:ext cx="1806322"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encoder</a:t>
            </a:r>
          </a:p>
        </p:txBody>
      </p:sp>
      <p:sp>
        <p:nvSpPr>
          <p:cNvPr id="390" name="decoder"/>
          <p:cNvSpPr txBox="1"/>
          <p:nvPr/>
        </p:nvSpPr>
        <p:spPr>
          <a:xfrm>
            <a:off x="20821367" y="12686583"/>
            <a:ext cx="181927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decoder</a:t>
            </a:r>
          </a:p>
        </p:txBody>
      </p:sp>
      <p:sp>
        <p:nvSpPr>
          <p:cNvPr id="391" name="線"/>
          <p:cNvSpPr/>
          <p:nvPr/>
        </p:nvSpPr>
        <p:spPr>
          <a:xfrm flipV="1">
            <a:off x="20386397" y="2764383"/>
            <a:ext cx="1" cy="10219234"/>
          </a:xfrm>
          <a:prstGeom prst="line">
            <a:avLst/>
          </a:prstGeom>
          <a:ln w="76200">
            <a:solidFill>
              <a:schemeClr val="accent5">
                <a:hueOff val="-82419"/>
                <a:satOff val="-9513"/>
                <a:lumOff val="-16343"/>
              </a:schemeClr>
            </a:solidFill>
            <a:custDash>
              <a:ds d="200000" sp="200000"/>
            </a:custDash>
            <a:miter lim="400000"/>
          </a:ln>
        </p:spPr>
        <p:txBody>
          <a:bodyPr lIns="50800" tIns="50800" rIns="50800" bIns="50800" anchor="ctr"/>
          <a:lstStyle/>
          <a:p>
            <a:endParaRPr/>
          </a:p>
        </p:txBody>
      </p:sp>
      <p:sp>
        <p:nvSpPr>
          <p:cNvPr id="392" name="BertやBart、GPT(ChatGPT)はこれらの派生系"/>
          <p:cNvSpPr txBox="1"/>
          <p:nvPr/>
        </p:nvSpPr>
        <p:spPr>
          <a:xfrm>
            <a:off x="2072220" y="12426169"/>
            <a:ext cx="1262974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BertやBart、GPT(ChatGPT)はこれらの派生系</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 name="スクリーンショット 2023-12-27 17.28.46.png" descr="スクリーンショット 2023-12-27 17.28.46.png"/>
          <p:cNvPicPr>
            <a:picLocks noChangeAspect="1"/>
          </p:cNvPicPr>
          <p:nvPr/>
        </p:nvPicPr>
        <p:blipFill>
          <a:blip r:embed="rId2"/>
          <a:stretch>
            <a:fillRect/>
          </a:stretch>
        </p:blipFill>
        <p:spPr>
          <a:xfrm>
            <a:off x="674527" y="3422815"/>
            <a:ext cx="14864123" cy="8334356"/>
          </a:xfrm>
          <a:prstGeom prst="rect">
            <a:avLst/>
          </a:prstGeom>
          <a:ln w="25400">
            <a:solidFill>
              <a:srgbClr val="000000"/>
            </a:solidFill>
            <a:miter lim="400000"/>
          </a:ln>
        </p:spPr>
      </p:pic>
      <p:sp>
        <p:nvSpPr>
          <p:cNvPr id="39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6" name="Transformerの原型"/>
          <p:cNvSpPr txBox="1"/>
          <p:nvPr/>
        </p:nvSpPr>
        <p:spPr>
          <a:xfrm>
            <a:off x="8936734" y="403219"/>
            <a:ext cx="6951918"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Transformerの原型</a:t>
            </a:r>
          </a:p>
        </p:txBody>
      </p:sp>
      <p:sp>
        <p:nvSpPr>
          <p:cNvPr id="397" name="オリジナルのTransformerはencoder(圧縮)とdecoder(生成)の2つのブロックからなる"/>
          <p:cNvSpPr txBox="1"/>
          <p:nvPr/>
        </p:nvSpPr>
        <p:spPr>
          <a:xfrm>
            <a:off x="552609" y="2144217"/>
            <a:ext cx="1885538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オリジナルのTransformerはencoder(圧縮)とdecoder(生成)の2つのブロックからなる</a:t>
            </a:r>
          </a:p>
        </p:txBody>
      </p:sp>
      <p:sp>
        <p:nvSpPr>
          <p:cNvPr id="398" name="Encoder(圧縮)のみ…"/>
          <p:cNvSpPr txBox="1"/>
          <p:nvPr/>
        </p:nvSpPr>
        <p:spPr>
          <a:xfrm>
            <a:off x="15998409" y="3256564"/>
            <a:ext cx="6845199"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Encoder(圧縮)のみ</a:t>
            </a:r>
          </a:p>
          <a:p>
            <a:pPr algn="l">
              <a:defRPr sz="3600"/>
            </a:pPr>
            <a:r>
              <a:t>(オートエンコーディングモデル)</a:t>
            </a:r>
          </a:p>
        </p:txBody>
      </p:sp>
      <p:sp>
        <p:nvSpPr>
          <p:cNvPr id="399" name="BertやBart、GPT(ChatGPT)はこれらの派生系"/>
          <p:cNvSpPr txBox="1"/>
          <p:nvPr/>
        </p:nvSpPr>
        <p:spPr>
          <a:xfrm>
            <a:off x="2072220" y="12426169"/>
            <a:ext cx="1262974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BertやBart、GPT(ChatGPT)はこれらの派生系</a:t>
            </a:r>
          </a:p>
        </p:txBody>
      </p:sp>
      <p:sp>
        <p:nvSpPr>
          <p:cNvPr id="400" name="Bert, ALBERT, RoBERTaなど"/>
          <p:cNvSpPr txBox="1"/>
          <p:nvPr/>
        </p:nvSpPr>
        <p:spPr>
          <a:xfrm>
            <a:off x="16000468" y="4723749"/>
            <a:ext cx="6841084"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Bert, ALBERT, RoBERTaなど</a:t>
            </a:r>
          </a:p>
        </p:txBody>
      </p:sp>
      <p:sp>
        <p:nvSpPr>
          <p:cNvPr id="401" name="decoder(生成)のみ…"/>
          <p:cNvSpPr txBox="1"/>
          <p:nvPr/>
        </p:nvSpPr>
        <p:spPr>
          <a:xfrm>
            <a:off x="15935926" y="6148590"/>
            <a:ext cx="4360317"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decoder(生成)のみ</a:t>
            </a:r>
          </a:p>
          <a:p>
            <a:pPr algn="l">
              <a:defRPr sz="3600"/>
            </a:pPr>
            <a:r>
              <a:t>(自己回帰モデル)</a:t>
            </a:r>
          </a:p>
        </p:txBody>
      </p:sp>
      <p:sp>
        <p:nvSpPr>
          <p:cNvPr id="402" name="GPT系, CTRL, Reformerなど"/>
          <p:cNvSpPr txBox="1"/>
          <p:nvPr/>
        </p:nvSpPr>
        <p:spPr>
          <a:xfrm>
            <a:off x="16537267" y="7653493"/>
            <a:ext cx="675376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GPT系, CTRL, Reformerなど</a:t>
            </a:r>
          </a:p>
        </p:txBody>
      </p:sp>
      <p:sp>
        <p:nvSpPr>
          <p:cNvPr id="403" name="encoderとdecoder…"/>
          <p:cNvSpPr txBox="1"/>
          <p:nvPr/>
        </p:nvSpPr>
        <p:spPr>
          <a:xfrm>
            <a:off x="15831060" y="8969176"/>
            <a:ext cx="7564832"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encoderとdecoder</a:t>
            </a:r>
          </a:p>
          <a:p>
            <a:pPr algn="l">
              <a:defRPr sz="3600"/>
            </a:pPr>
            <a:r>
              <a:t>(Sequence-to-Sequenceモデル)</a:t>
            </a:r>
          </a:p>
        </p:txBody>
      </p:sp>
      <p:sp>
        <p:nvSpPr>
          <p:cNvPr id="404" name="Bart , Pegasus, T5など"/>
          <p:cNvSpPr txBox="1"/>
          <p:nvPr/>
        </p:nvSpPr>
        <p:spPr>
          <a:xfrm>
            <a:off x="16857247" y="10583237"/>
            <a:ext cx="5512461"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Bart , Pegasus, T5など</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 name="スクリーンショット 2023-12-27 17.28.46.png" descr="スクリーンショット 2023-12-27 17.28.46.png"/>
          <p:cNvPicPr>
            <a:picLocks noChangeAspect="1"/>
          </p:cNvPicPr>
          <p:nvPr/>
        </p:nvPicPr>
        <p:blipFill>
          <a:blip r:embed="rId2"/>
          <a:stretch>
            <a:fillRect/>
          </a:stretch>
        </p:blipFill>
        <p:spPr>
          <a:xfrm>
            <a:off x="674527" y="3422815"/>
            <a:ext cx="14864123" cy="8334356"/>
          </a:xfrm>
          <a:prstGeom prst="rect">
            <a:avLst/>
          </a:prstGeom>
          <a:ln w="25400">
            <a:solidFill>
              <a:srgbClr val="000000"/>
            </a:solidFill>
            <a:miter lim="400000"/>
          </a:ln>
        </p:spPr>
      </p:pic>
      <p:sp>
        <p:nvSpPr>
          <p:cNvPr id="40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08" name="Transformerの原型"/>
          <p:cNvSpPr txBox="1"/>
          <p:nvPr/>
        </p:nvSpPr>
        <p:spPr>
          <a:xfrm>
            <a:off x="8936734" y="403219"/>
            <a:ext cx="6951918"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Transformerの原型</a:t>
            </a:r>
          </a:p>
        </p:txBody>
      </p:sp>
      <p:sp>
        <p:nvSpPr>
          <p:cNvPr id="409" name="オリジナルのTransformerはencoder(圧縮)とdecoder(生成)の2つのブロックからなる"/>
          <p:cNvSpPr txBox="1"/>
          <p:nvPr/>
        </p:nvSpPr>
        <p:spPr>
          <a:xfrm>
            <a:off x="552609" y="2144217"/>
            <a:ext cx="1885538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オリジナルのTransformerはencoder(圧縮)とdecoder(生成)の2つのブロックからなる</a:t>
            </a:r>
          </a:p>
        </p:txBody>
      </p:sp>
      <p:sp>
        <p:nvSpPr>
          <p:cNvPr id="410" name="Encoder(圧縮)のみ…"/>
          <p:cNvSpPr txBox="1"/>
          <p:nvPr/>
        </p:nvSpPr>
        <p:spPr>
          <a:xfrm>
            <a:off x="15998409" y="3256564"/>
            <a:ext cx="6845199"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Encoder(圧縮)のみ</a:t>
            </a:r>
          </a:p>
          <a:p>
            <a:pPr algn="l">
              <a:defRPr sz="3600"/>
            </a:pPr>
            <a:r>
              <a:t>(オートエンコーディングモデル)</a:t>
            </a:r>
          </a:p>
        </p:txBody>
      </p:sp>
      <p:sp>
        <p:nvSpPr>
          <p:cNvPr id="411" name="BertやBart、GPT(ChatGPT)はこれらの派生系"/>
          <p:cNvSpPr txBox="1"/>
          <p:nvPr/>
        </p:nvSpPr>
        <p:spPr>
          <a:xfrm>
            <a:off x="2072220" y="12426169"/>
            <a:ext cx="1262974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BertやBart、GPT(ChatGPT)はこれらの派生系</a:t>
            </a:r>
          </a:p>
        </p:txBody>
      </p:sp>
      <p:sp>
        <p:nvSpPr>
          <p:cNvPr id="412" name="Bert, ALBERT, RoBERTaなど"/>
          <p:cNvSpPr txBox="1"/>
          <p:nvPr/>
        </p:nvSpPr>
        <p:spPr>
          <a:xfrm>
            <a:off x="16000468" y="4608058"/>
            <a:ext cx="684108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Bert, ALBERT, RoBERTaなど</a:t>
            </a:r>
          </a:p>
        </p:txBody>
      </p:sp>
      <p:sp>
        <p:nvSpPr>
          <p:cNvPr id="413" name="decoder(生成)のみ…"/>
          <p:cNvSpPr txBox="1"/>
          <p:nvPr/>
        </p:nvSpPr>
        <p:spPr>
          <a:xfrm>
            <a:off x="15935926" y="6282346"/>
            <a:ext cx="4360317"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decoder(生成)のみ</a:t>
            </a:r>
          </a:p>
          <a:p>
            <a:pPr algn="l">
              <a:defRPr sz="3600"/>
            </a:pPr>
            <a:r>
              <a:t>(自己回帰モデル)</a:t>
            </a:r>
          </a:p>
        </p:txBody>
      </p:sp>
      <p:sp>
        <p:nvSpPr>
          <p:cNvPr id="414" name="GPT系, CTRL, Reformerなど"/>
          <p:cNvSpPr txBox="1"/>
          <p:nvPr/>
        </p:nvSpPr>
        <p:spPr>
          <a:xfrm>
            <a:off x="16537267" y="7633839"/>
            <a:ext cx="675376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GPT系, CTRL, Reformerなど</a:t>
            </a:r>
          </a:p>
        </p:txBody>
      </p:sp>
      <p:sp>
        <p:nvSpPr>
          <p:cNvPr id="415" name="encoderとdecoder両方…"/>
          <p:cNvSpPr txBox="1"/>
          <p:nvPr/>
        </p:nvSpPr>
        <p:spPr>
          <a:xfrm>
            <a:off x="15831060" y="9308127"/>
            <a:ext cx="7564832"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encoderとdecoder両方</a:t>
            </a:r>
          </a:p>
          <a:p>
            <a:pPr algn="l">
              <a:defRPr sz="3600"/>
            </a:pPr>
            <a:r>
              <a:t>(Sequence-to-Sequenceモデル)</a:t>
            </a:r>
          </a:p>
        </p:txBody>
      </p:sp>
      <p:sp>
        <p:nvSpPr>
          <p:cNvPr id="416" name="Bart , Pegasus, T5など"/>
          <p:cNvSpPr txBox="1"/>
          <p:nvPr/>
        </p:nvSpPr>
        <p:spPr>
          <a:xfrm>
            <a:off x="16857247" y="10659620"/>
            <a:ext cx="551246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Bart , Pegasus, T5など</a:t>
            </a:r>
          </a:p>
        </p:txBody>
      </p:sp>
      <p:sp>
        <p:nvSpPr>
          <p:cNvPr id="417" name="得意なタスク：テキスト分類"/>
          <p:cNvSpPr txBox="1"/>
          <p:nvPr/>
        </p:nvSpPr>
        <p:spPr>
          <a:xfrm>
            <a:off x="16652281" y="5273752"/>
            <a:ext cx="5537455"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r>
              <a:t>得意なタスク：テキスト分類</a:t>
            </a:r>
          </a:p>
        </p:txBody>
      </p:sp>
      <p:sp>
        <p:nvSpPr>
          <p:cNvPr id="418" name="得意なタスク：テキスト生成"/>
          <p:cNvSpPr txBox="1"/>
          <p:nvPr/>
        </p:nvSpPr>
        <p:spPr>
          <a:xfrm>
            <a:off x="16652281" y="8299533"/>
            <a:ext cx="5537455" cy="527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r>
              <a:t>得意なタスク：テキスト生成</a:t>
            </a:r>
          </a:p>
        </p:txBody>
      </p:sp>
      <p:sp>
        <p:nvSpPr>
          <p:cNvPr id="419" name="得意なタスク：翻訳、要約、質問応答"/>
          <p:cNvSpPr txBox="1"/>
          <p:nvPr/>
        </p:nvSpPr>
        <p:spPr>
          <a:xfrm>
            <a:off x="16294647" y="11325315"/>
            <a:ext cx="7239001"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r>
              <a:t>得意なタスク：翻訳、要約、質問応答</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2" name="Distillation(蒸留)"/>
          <p:cNvSpPr txBox="1"/>
          <p:nvPr/>
        </p:nvSpPr>
        <p:spPr>
          <a:xfrm>
            <a:off x="9418000" y="403219"/>
            <a:ext cx="5989385"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Distillation(蒸留)</a:t>
            </a:r>
          </a:p>
        </p:txBody>
      </p:sp>
      <p:sp>
        <p:nvSpPr>
          <p:cNvPr id="423" name="DistilBERTは元の巨大なモデルを能力を極力落とさずに小型化したモデル"/>
          <p:cNvSpPr txBox="1"/>
          <p:nvPr/>
        </p:nvSpPr>
        <p:spPr>
          <a:xfrm>
            <a:off x="1930941" y="2891804"/>
            <a:ext cx="21365846"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DistilBERTは元の巨大なモデルを能力を極力落とさずに小型化したモデル</a:t>
            </a:r>
          </a:p>
        </p:txBody>
      </p:sp>
      <p:pic>
        <p:nvPicPr>
          <p:cNvPr id="424" name="スクリーンショット 2023-10-25 7.55.39.png" descr="スクリーンショット 2023-10-25 7.55.39.png"/>
          <p:cNvPicPr>
            <a:picLocks noChangeAspect="1"/>
          </p:cNvPicPr>
          <p:nvPr/>
        </p:nvPicPr>
        <p:blipFill>
          <a:blip r:embed="rId2"/>
          <a:srcRect b="6642"/>
          <a:stretch>
            <a:fillRect/>
          </a:stretch>
        </p:blipFill>
        <p:spPr>
          <a:xfrm>
            <a:off x="72683" y="3527623"/>
            <a:ext cx="6661909" cy="8692587"/>
          </a:xfrm>
          <a:prstGeom prst="rect">
            <a:avLst/>
          </a:prstGeom>
          <a:ln w="12700">
            <a:miter lim="400000"/>
          </a:ln>
        </p:spPr>
      </p:pic>
      <p:sp>
        <p:nvSpPr>
          <p:cNvPr id="425" name="BERTは左のエンコーダ部分を12回繰り返したモデル"/>
          <p:cNvSpPr txBox="1"/>
          <p:nvPr/>
        </p:nvSpPr>
        <p:spPr>
          <a:xfrm>
            <a:off x="4421187" y="1882171"/>
            <a:ext cx="15541626"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BERTは左のエンコーダ部分を12回繰り返したモデル</a:t>
            </a:r>
          </a:p>
        </p:txBody>
      </p:sp>
      <p:sp>
        <p:nvSpPr>
          <p:cNvPr id="426" name="角丸四角形"/>
          <p:cNvSpPr/>
          <p:nvPr/>
        </p:nvSpPr>
        <p:spPr>
          <a:xfrm>
            <a:off x="9721318" y="5389302"/>
            <a:ext cx="4639511" cy="6770884"/>
          </a:xfrm>
          <a:prstGeom prst="roundRect">
            <a:avLst>
              <a:gd name="adj" fmla="val 15000"/>
            </a:avLst>
          </a:prstGeom>
          <a:ln w="762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7" name="角丸四角形"/>
          <p:cNvSpPr/>
          <p:nvPr/>
        </p:nvSpPr>
        <p:spPr>
          <a:xfrm>
            <a:off x="17385619" y="6356534"/>
            <a:ext cx="4439421" cy="4457888"/>
          </a:xfrm>
          <a:prstGeom prst="roundRect">
            <a:avLst>
              <a:gd name="adj" fmla="val 12454"/>
            </a:avLst>
          </a:prstGeom>
          <a:ln w="762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8" name="BERT"/>
          <p:cNvSpPr txBox="1"/>
          <p:nvPr/>
        </p:nvSpPr>
        <p:spPr>
          <a:xfrm>
            <a:off x="8106612" y="11875016"/>
            <a:ext cx="1635266"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BERT</a:t>
            </a:r>
          </a:p>
        </p:txBody>
      </p:sp>
      <p:sp>
        <p:nvSpPr>
          <p:cNvPr id="429" name="DistilBERT"/>
          <p:cNvSpPr txBox="1"/>
          <p:nvPr/>
        </p:nvSpPr>
        <p:spPr>
          <a:xfrm>
            <a:off x="15490966" y="11222480"/>
            <a:ext cx="3013038"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DistilBERT</a:t>
            </a:r>
          </a:p>
        </p:txBody>
      </p:sp>
      <p:sp>
        <p:nvSpPr>
          <p:cNvPr id="430" name="Input"/>
          <p:cNvSpPr txBox="1"/>
          <p:nvPr/>
        </p:nvSpPr>
        <p:spPr>
          <a:xfrm>
            <a:off x="11259889" y="12826232"/>
            <a:ext cx="1562368"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Input</a:t>
            </a:r>
          </a:p>
        </p:txBody>
      </p:sp>
      <p:sp>
        <p:nvSpPr>
          <p:cNvPr id="431" name="Input"/>
          <p:cNvSpPr txBox="1"/>
          <p:nvPr/>
        </p:nvSpPr>
        <p:spPr>
          <a:xfrm>
            <a:off x="18723953" y="11875016"/>
            <a:ext cx="1562367"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Input</a:t>
            </a:r>
          </a:p>
        </p:txBody>
      </p:sp>
      <p:sp>
        <p:nvSpPr>
          <p:cNvPr id="432" name="Output"/>
          <p:cNvSpPr txBox="1"/>
          <p:nvPr/>
        </p:nvSpPr>
        <p:spPr>
          <a:xfrm>
            <a:off x="11005006" y="4018341"/>
            <a:ext cx="2072133"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Output</a:t>
            </a:r>
          </a:p>
        </p:txBody>
      </p:sp>
      <p:sp>
        <p:nvSpPr>
          <p:cNvPr id="433" name="Output"/>
          <p:cNvSpPr txBox="1"/>
          <p:nvPr/>
        </p:nvSpPr>
        <p:spPr>
          <a:xfrm>
            <a:off x="18469070" y="4911068"/>
            <a:ext cx="2072133" cy="628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Output</a:t>
            </a:r>
          </a:p>
        </p:txBody>
      </p:sp>
      <p:sp>
        <p:nvSpPr>
          <p:cNvPr id="434" name="矢印"/>
          <p:cNvSpPr/>
          <p:nvPr/>
        </p:nvSpPr>
        <p:spPr>
          <a:xfrm rot="16200000">
            <a:off x="16427178" y="8440160"/>
            <a:ext cx="6155916" cy="518460"/>
          </a:xfrm>
          <a:prstGeom prst="rightArrow">
            <a:avLst>
              <a:gd name="adj1" fmla="val 44220"/>
              <a:gd name="adj2" fmla="val 56266"/>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5" name="Multi-head Attention"/>
          <p:cNvSpPr txBox="1"/>
          <p:nvPr/>
        </p:nvSpPr>
        <p:spPr>
          <a:xfrm>
            <a:off x="17863966" y="9292012"/>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6" name="Multi-head Attention"/>
          <p:cNvSpPr txBox="1"/>
          <p:nvPr/>
        </p:nvSpPr>
        <p:spPr>
          <a:xfrm>
            <a:off x="17863966" y="9911327"/>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7" name="Multi-head Attention"/>
          <p:cNvSpPr txBox="1"/>
          <p:nvPr/>
        </p:nvSpPr>
        <p:spPr>
          <a:xfrm>
            <a:off x="17863966" y="8672697"/>
            <a:ext cx="3231541"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8" name="Multi-head Attention"/>
          <p:cNvSpPr txBox="1"/>
          <p:nvPr/>
        </p:nvSpPr>
        <p:spPr>
          <a:xfrm>
            <a:off x="17863966" y="8053381"/>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39" name="Multi-head Attention"/>
          <p:cNvSpPr txBox="1"/>
          <p:nvPr/>
        </p:nvSpPr>
        <p:spPr>
          <a:xfrm>
            <a:off x="17863966" y="6814750"/>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40" name="Multi-head Attention"/>
          <p:cNvSpPr txBox="1"/>
          <p:nvPr/>
        </p:nvSpPr>
        <p:spPr>
          <a:xfrm>
            <a:off x="17863966" y="7434066"/>
            <a:ext cx="3231541"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41" name="矢印"/>
          <p:cNvSpPr/>
          <p:nvPr/>
        </p:nvSpPr>
        <p:spPr>
          <a:xfrm rot="16200000">
            <a:off x="8040909" y="8477382"/>
            <a:ext cx="8000328" cy="518460"/>
          </a:xfrm>
          <a:prstGeom prst="rightArrow">
            <a:avLst>
              <a:gd name="adj1" fmla="val 44220"/>
              <a:gd name="adj2" fmla="val 56266"/>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42" name="Multi-head Attention"/>
          <p:cNvSpPr txBox="1"/>
          <p:nvPr/>
        </p:nvSpPr>
        <p:spPr>
          <a:xfrm>
            <a:off x="10323702" y="11439969"/>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43" name="Multi-head Attention"/>
          <p:cNvSpPr txBox="1"/>
          <p:nvPr/>
        </p:nvSpPr>
        <p:spPr>
          <a:xfrm>
            <a:off x="10323702" y="10926055"/>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44" name="Multi-head Attention"/>
          <p:cNvSpPr txBox="1"/>
          <p:nvPr/>
        </p:nvSpPr>
        <p:spPr>
          <a:xfrm>
            <a:off x="10323702" y="10412142"/>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45" name="Multi-head Attention"/>
          <p:cNvSpPr txBox="1"/>
          <p:nvPr/>
        </p:nvSpPr>
        <p:spPr>
          <a:xfrm>
            <a:off x="10323702" y="9898229"/>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46" name="Multi-head Attention"/>
          <p:cNvSpPr txBox="1"/>
          <p:nvPr/>
        </p:nvSpPr>
        <p:spPr>
          <a:xfrm>
            <a:off x="10323702" y="7842577"/>
            <a:ext cx="3231542"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47" name="Multi-head Attention"/>
          <p:cNvSpPr txBox="1"/>
          <p:nvPr/>
        </p:nvSpPr>
        <p:spPr>
          <a:xfrm>
            <a:off x="10323702" y="8870403"/>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48" name="Multi-head Attention"/>
          <p:cNvSpPr txBox="1"/>
          <p:nvPr/>
        </p:nvSpPr>
        <p:spPr>
          <a:xfrm>
            <a:off x="10323702" y="9384316"/>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49" name="Multi-head Attention"/>
          <p:cNvSpPr txBox="1"/>
          <p:nvPr/>
        </p:nvSpPr>
        <p:spPr>
          <a:xfrm>
            <a:off x="10323702" y="8356490"/>
            <a:ext cx="3231542"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50" name="Multi-head Attention"/>
          <p:cNvSpPr txBox="1"/>
          <p:nvPr/>
        </p:nvSpPr>
        <p:spPr>
          <a:xfrm>
            <a:off x="10323702" y="7328663"/>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51" name="Multi-head Attention"/>
          <p:cNvSpPr txBox="1"/>
          <p:nvPr/>
        </p:nvSpPr>
        <p:spPr>
          <a:xfrm>
            <a:off x="10323702" y="6814750"/>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52" name="Multi-head Attention"/>
          <p:cNvSpPr txBox="1"/>
          <p:nvPr/>
        </p:nvSpPr>
        <p:spPr>
          <a:xfrm>
            <a:off x="10323702" y="5786924"/>
            <a:ext cx="3231542" cy="40640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53" name="Multi-head Attention"/>
          <p:cNvSpPr txBox="1"/>
          <p:nvPr/>
        </p:nvSpPr>
        <p:spPr>
          <a:xfrm>
            <a:off x="10323702" y="6300838"/>
            <a:ext cx="3231542" cy="4064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a:lvl1pPr>
          </a:lstStyle>
          <a:p>
            <a:r>
              <a:t>Multi-head Attention</a:t>
            </a:r>
          </a:p>
        </p:txBody>
      </p:sp>
      <p:sp>
        <p:nvSpPr>
          <p:cNvPr id="454" name="矢印"/>
          <p:cNvSpPr/>
          <p:nvPr/>
        </p:nvSpPr>
        <p:spPr>
          <a:xfrm>
            <a:off x="15490096" y="7821796"/>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55" name="角丸四角形"/>
          <p:cNvSpPr/>
          <p:nvPr/>
        </p:nvSpPr>
        <p:spPr>
          <a:xfrm>
            <a:off x="542760" y="5869037"/>
            <a:ext cx="2934149" cy="6587387"/>
          </a:xfrm>
          <a:prstGeom prst="roundRect">
            <a:avLst>
              <a:gd name="adj" fmla="val 15000"/>
            </a:avLst>
          </a:prstGeom>
          <a:ln w="88900">
            <a:solidFill>
              <a:schemeClr val="accent1"/>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56" name="Transformerの…"/>
          <p:cNvSpPr txBox="1"/>
          <p:nvPr/>
        </p:nvSpPr>
        <p:spPr>
          <a:xfrm>
            <a:off x="468880" y="12613507"/>
            <a:ext cx="3081910"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Transformerの</a:t>
            </a:r>
          </a:p>
          <a:p>
            <a:r>
              <a:t>エンコーダ部分</a:t>
            </a:r>
          </a:p>
        </p:txBody>
      </p:sp>
      <p:sp>
        <p:nvSpPr>
          <p:cNvPr id="457" name="線"/>
          <p:cNvSpPr/>
          <p:nvPr/>
        </p:nvSpPr>
        <p:spPr>
          <a:xfrm>
            <a:off x="3759137" y="10513708"/>
            <a:ext cx="5261413" cy="2067162"/>
          </a:xfrm>
          <a:custGeom>
            <a:avLst/>
            <a:gdLst/>
            <a:ahLst/>
            <a:cxnLst>
              <a:cxn ang="0">
                <a:pos x="wd2" y="hd2"/>
              </a:cxn>
              <a:cxn ang="5400000">
                <a:pos x="wd2" y="hd2"/>
              </a:cxn>
              <a:cxn ang="10800000">
                <a:pos x="wd2" y="hd2"/>
              </a:cxn>
              <a:cxn ang="16200000">
                <a:pos x="wd2" y="hd2"/>
              </a:cxn>
            </a:cxnLst>
            <a:rect l="0" t="0" r="r" b="b"/>
            <a:pathLst>
              <a:path w="21600" h="21104" extrusionOk="0">
                <a:moveTo>
                  <a:pt x="0" y="20922"/>
                </a:moveTo>
                <a:cubicBezTo>
                  <a:pt x="3687" y="21600"/>
                  <a:pt x="7390" y="20380"/>
                  <a:pt x="10879" y="17339"/>
                </a:cubicBezTo>
                <a:cubicBezTo>
                  <a:pt x="14960" y="13782"/>
                  <a:pt x="18637" y="7835"/>
                  <a:pt x="21600" y="0"/>
                </a:cubicBezTo>
              </a:path>
            </a:pathLst>
          </a:custGeom>
          <a:ln w="76200">
            <a:solidFill>
              <a:schemeClr val="accent1"/>
            </a:solidFill>
            <a:miter lim="400000"/>
            <a:tailEnd type="triangle"/>
          </a:ln>
        </p:spPr>
        <p:txBody>
          <a:bodyPr lIns="50800" tIns="50800" rIns="50800" bIns="50800" anchor="ctr"/>
          <a:lstStyle/>
          <a:p>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60"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Pipeline()で指定できるタスク</a:t>
            </a:r>
          </a:p>
        </p:txBody>
      </p:sp>
      <p:sp>
        <p:nvSpPr>
          <p:cNvPr id="461"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・text-classification：テキスト分類</a:t>
            </a:r>
          </a:p>
          <a:p>
            <a:pPr algn="l">
              <a:defRPr sz="4800"/>
            </a:pPr>
            <a:r>
              <a:t>・question-answering：質問応答</a:t>
            </a:r>
          </a:p>
          <a:p>
            <a:pPr algn="l">
              <a:defRPr sz="4800"/>
            </a:pPr>
            <a:r>
              <a:t>・summarization：要約</a:t>
            </a:r>
          </a:p>
          <a:p>
            <a:pPr algn="l">
              <a:defRPr sz="4800"/>
            </a:pPr>
            <a:r>
              <a:t>・</a:t>
            </a:r>
            <a:r>
              <a:rPr>
                <a:solidFill>
                  <a:schemeClr val="accent5">
                    <a:hueOff val="-82419"/>
                    <a:satOff val="-9513"/>
                    <a:lumOff val="-16343"/>
                  </a:schemeClr>
                </a:solidFill>
              </a:rP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
        <p:nvSpPr>
          <p:cNvPr id="462" name="decoder(生成)のみ…"/>
          <p:cNvSpPr txBox="1"/>
          <p:nvPr/>
        </p:nvSpPr>
        <p:spPr>
          <a:xfrm>
            <a:off x="16001358" y="3350681"/>
            <a:ext cx="4360317"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600" u="sng"/>
            </a:pPr>
            <a:r>
              <a:t>decoder(生成)のみ</a:t>
            </a:r>
          </a:p>
          <a:p>
            <a:pPr algn="l">
              <a:defRPr sz="3600"/>
            </a:pPr>
            <a:r>
              <a:t>(自己回帰モデル)</a:t>
            </a:r>
          </a:p>
        </p:txBody>
      </p:sp>
      <p:sp>
        <p:nvSpPr>
          <p:cNvPr id="463" name="GPT系, CTRL, Reformerなど"/>
          <p:cNvSpPr txBox="1"/>
          <p:nvPr/>
        </p:nvSpPr>
        <p:spPr>
          <a:xfrm>
            <a:off x="16602699" y="4702174"/>
            <a:ext cx="6753759"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GPT系, CTRL, Reformerなど</a:t>
            </a:r>
          </a:p>
        </p:txBody>
      </p:sp>
      <p:sp>
        <p:nvSpPr>
          <p:cNvPr id="464" name="得意なタスク：テキスト生成"/>
          <p:cNvSpPr txBox="1"/>
          <p:nvPr/>
        </p:nvSpPr>
        <p:spPr>
          <a:xfrm>
            <a:off x="16717713" y="5367869"/>
            <a:ext cx="5537455" cy="527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r>
              <a:t>得意なタスク：テキスト生成</a:t>
            </a:r>
          </a:p>
        </p:txBody>
      </p:sp>
      <p:sp>
        <p:nvSpPr>
          <p:cNvPr id="465" name="四角形"/>
          <p:cNvSpPr/>
          <p:nvPr/>
        </p:nvSpPr>
        <p:spPr>
          <a:xfrm>
            <a:off x="15373815" y="2820581"/>
            <a:ext cx="8353176" cy="3483754"/>
          </a:xfrm>
          <a:prstGeom prst="rect">
            <a:avLst/>
          </a:prstGeom>
          <a:ln w="635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68" name="・テキスト生成：与えられた「テキスト」に続く、もっともらしい「テキスト」を…"/>
          <p:cNvSpPr txBox="1"/>
          <p:nvPr/>
        </p:nvSpPr>
        <p:spPr>
          <a:xfrm>
            <a:off x="912114" y="1934563"/>
            <a:ext cx="2255977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・テキスト生成：与えられた「テキスト」に続く、もっともらしい「テキスト」を</a:t>
            </a:r>
          </a:p>
          <a:p>
            <a:pPr algn="l">
              <a:defRPr sz="4800"/>
            </a:pPr>
            <a:r>
              <a:t>　自動生成する</a:t>
            </a:r>
          </a:p>
        </p:txBody>
      </p:sp>
      <p:sp>
        <p:nvSpPr>
          <p:cNvPr id="469" name="「彼の名前はユーリ。ユーリはこの森で生まれ育ち、森の生活を心から愛していました。彼の毎日は、木々の間を駆け回り、川で魚を捕まえ、森の美しい音に耳を傾けることで満たされていました。しかし、ある日、ユーリの平和な生活は突然変わりました。」(ChatGPTより)"/>
          <p:cNvSpPr txBox="1"/>
          <p:nvPr/>
        </p:nvSpPr>
        <p:spPr>
          <a:xfrm>
            <a:off x="5330334" y="5417138"/>
            <a:ext cx="17193099" cy="294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900">
                <a:solidFill>
                  <a:srgbClr val="374151"/>
                </a:solidFill>
                <a:latin typeface="Helvetica"/>
                <a:ea typeface="Helvetica"/>
                <a:cs typeface="Helvetica"/>
                <a:sym typeface="Helvetica"/>
              </a:defRPr>
            </a:lvl1pPr>
          </a:lstStyle>
          <a:p>
            <a:r>
              <a:t>「彼の名前はユーリ。ユーリはこの森で生まれ育ち、森の生活を心から愛していました。彼の毎日は、木々の間を駆け回り、川で魚を捕まえ、森の美しい音に耳を傾けることで満たされていました。しかし、ある日、ユーリの平和な生活は突然変わりました。」(ChatGPTより)</a:t>
            </a:r>
          </a:p>
        </p:txBody>
      </p:sp>
      <p:sp>
        <p:nvSpPr>
          <p:cNvPr id="470" name="「かつて、遠い森の中に小さな熊がひっそりと住んでいました。」"/>
          <p:cNvSpPr txBox="1"/>
          <p:nvPr/>
        </p:nvSpPr>
        <p:spPr>
          <a:xfrm>
            <a:off x="5307778" y="4285057"/>
            <a:ext cx="15393636"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900">
                <a:latin typeface="Helvetica"/>
                <a:ea typeface="Helvetica"/>
                <a:cs typeface="Helvetica"/>
                <a:sym typeface="Helvetica"/>
              </a:defRPr>
            </a:lvl1pPr>
          </a:lstStyle>
          <a:p>
            <a:r>
              <a:t>「かつて、遠い森の中に小さな熊がひっそりと住んでいました。」</a:t>
            </a:r>
          </a:p>
        </p:txBody>
      </p:sp>
      <p:sp>
        <p:nvSpPr>
          <p:cNvPr id="471" name="テキスト"/>
          <p:cNvSpPr txBox="1"/>
          <p:nvPr/>
        </p:nvSpPr>
        <p:spPr>
          <a:xfrm>
            <a:off x="2077100" y="4285057"/>
            <a:ext cx="2065783"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900"/>
            </a:lvl1pPr>
          </a:lstStyle>
          <a:p>
            <a:r>
              <a:t>テキスト</a:t>
            </a:r>
          </a:p>
        </p:txBody>
      </p:sp>
      <p:sp>
        <p:nvSpPr>
          <p:cNvPr id="472" name="生成テキスト"/>
          <p:cNvSpPr txBox="1"/>
          <p:nvPr/>
        </p:nvSpPr>
        <p:spPr>
          <a:xfrm>
            <a:off x="1581800" y="6379810"/>
            <a:ext cx="3056383"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900"/>
            </a:lvl1pPr>
          </a:lstStyle>
          <a:p>
            <a:r>
              <a:t>生成テキスト</a:t>
            </a:r>
          </a:p>
        </p:txBody>
      </p:sp>
      <p:sp>
        <p:nvSpPr>
          <p:cNvPr id="473" name="自然言語処理タスク"/>
          <p:cNvSpPr txBox="1"/>
          <p:nvPr/>
        </p:nvSpPr>
        <p:spPr>
          <a:xfrm>
            <a:off x="9236867" y="403219"/>
            <a:ext cx="6400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自然言語処理タスク</a:t>
            </a:r>
          </a:p>
        </p:txBody>
      </p:sp>
      <p:sp>
        <p:nvSpPr>
          <p:cNvPr id="474" name="テキスト生成のタスク名：’text-generation’"/>
          <p:cNvSpPr txBox="1"/>
          <p:nvPr/>
        </p:nvSpPr>
        <p:spPr>
          <a:xfrm>
            <a:off x="1455858" y="9199448"/>
            <a:ext cx="12810441"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テキスト生成のタスク名：’text-generation’</a:t>
            </a:r>
          </a:p>
        </p:txBody>
      </p:sp>
      <p:pic>
        <p:nvPicPr>
          <p:cNvPr id="475" name="スクリーンショット 2023-12-27 16.45.03.png" descr="スクリーンショット 2023-12-27 16.45.03.png"/>
          <p:cNvPicPr>
            <a:picLocks noChangeAspect="1"/>
          </p:cNvPicPr>
          <p:nvPr/>
        </p:nvPicPr>
        <p:blipFill>
          <a:blip r:embed="rId2"/>
          <a:stretch>
            <a:fillRect/>
          </a:stretch>
        </p:blipFill>
        <p:spPr>
          <a:xfrm>
            <a:off x="1144453" y="10233214"/>
            <a:ext cx="13433251" cy="2189280"/>
          </a:xfrm>
          <a:prstGeom prst="rect">
            <a:avLst/>
          </a:prstGeom>
          <a:ln w="25400">
            <a:solidFill>
              <a:srgbClr val="000000"/>
            </a:solidFill>
            <a:miter lim="400000"/>
          </a:ln>
        </p:spPr>
      </p:pic>
      <p:sp>
        <p:nvSpPr>
          <p:cNvPr id="476" name="データセット…"/>
          <p:cNvSpPr txBox="1"/>
          <p:nvPr/>
        </p:nvSpPr>
        <p:spPr>
          <a:xfrm>
            <a:off x="15813631" y="9511780"/>
            <a:ext cx="7206501" cy="28511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900"/>
            </a:pPr>
            <a:r>
              <a:t>データセット</a:t>
            </a:r>
          </a:p>
          <a:p>
            <a:pPr>
              <a:defRPr sz="3900"/>
            </a:pPr>
            <a:r>
              <a:t>WebText(40GB)</a:t>
            </a:r>
          </a:p>
          <a:p>
            <a:pPr>
              <a:defRPr sz="3900"/>
            </a:pPr>
            <a:r>
              <a:t>大量(800万)のWebページ上の</a:t>
            </a:r>
          </a:p>
          <a:p>
            <a:pPr>
              <a:defRPr sz="3900"/>
            </a:pPr>
            <a:r>
              <a:t>テキストをデータ化したもの</a:t>
            </a:r>
          </a:p>
        </p:txBody>
      </p:sp>
      <p:sp>
        <p:nvSpPr>
          <p:cNvPr id="477" name="引数にtext, max_length(最大長)とmin_length(最小長)を指定する"/>
          <p:cNvSpPr txBox="1"/>
          <p:nvPr/>
        </p:nvSpPr>
        <p:spPr>
          <a:xfrm>
            <a:off x="652021" y="12773698"/>
            <a:ext cx="15633041"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引数にtext, max_length(最大長)とmin_length(最小長)を指定する</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80" name="テキスト生成：与えられた「テキスト」に続く、もっともらしい「テキスト」を自動生成する"/>
          <p:cNvSpPr txBox="1"/>
          <p:nvPr/>
        </p:nvSpPr>
        <p:spPr>
          <a:xfrm>
            <a:off x="539493" y="546797"/>
            <a:ext cx="22952203"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solidFill>
                  <a:srgbClr val="FFFFFF"/>
                </a:solidFill>
              </a:defRPr>
            </a:lvl1pPr>
          </a:lstStyle>
          <a:p>
            <a:r>
              <a:t>テキスト生成：与えられた「テキスト」に続く、もっともらしい「テキスト」を自動生成する</a:t>
            </a:r>
          </a:p>
        </p:txBody>
      </p:sp>
      <p:pic>
        <p:nvPicPr>
          <p:cNvPr id="481" name="スクリーンショット 2023-12-27 17.04.03.png" descr="スクリーンショット 2023-12-27 17.04.03.png"/>
          <p:cNvPicPr>
            <a:picLocks noChangeAspect="1"/>
          </p:cNvPicPr>
          <p:nvPr/>
        </p:nvPicPr>
        <p:blipFill>
          <a:blip r:embed="rId2"/>
          <a:stretch>
            <a:fillRect/>
          </a:stretch>
        </p:blipFill>
        <p:spPr>
          <a:xfrm>
            <a:off x="1685100" y="3012784"/>
            <a:ext cx="20660989" cy="5856991"/>
          </a:xfrm>
          <a:prstGeom prst="rect">
            <a:avLst/>
          </a:prstGeom>
          <a:ln w="25400">
            <a:solidFill>
              <a:srgbClr val="000000"/>
            </a:solidFill>
            <a:miter lim="400000"/>
          </a:ln>
        </p:spPr>
      </p:pic>
      <p:sp>
        <p:nvSpPr>
          <p:cNvPr id="482" name="&quot;今からがんの原因について説明をします&quot;"/>
          <p:cNvSpPr txBox="1"/>
          <p:nvPr/>
        </p:nvSpPr>
        <p:spPr>
          <a:xfrm>
            <a:off x="7393472" y="2042554"/>
            <a:ext cx="9244245"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800" b="1">
                <a:solidFill>
                  <a:srgbClr val="0F0F0F"/>
                </a:solidFill>
                <a:latin typeface="Helvetica"/>
                <a:ea typeface="Helvetica"/>
                <a:cs typeface="Helvetica"/>
                <a:sym typeface="Helvetica"/>
              </a:defRPr>
            </a:lvl1pPr>
          </a:lstStyle>
          <a:p>
            <a:r>
              <a:t>"今からがんの原因について説明をします"</a:t>
            </a:r>
          </a:p>
        </p:txBody>
      </p:sp>
      <p:sp>
        <p:nvSpPr>
          <p:cNvPr id="483" name="「がんの原因について説明します。彼は私が肥満であるという事実を言及したので、彼は少し不安そうで、私は『聞いてごらん』と言った。そして彼は笑い、『ありがとう』と言った。結局、それはただの冗談だった。それが最後の一撃だった。…"/>
          <p:cNvSpPr txBox="1"/>
          <p:nvPr/>
        </p:nvSpPr>
        <p:spPr>
          <a:xfrm>
            <a:off x="2258765" y="9172865"/>
            <a:ext cx="19513659" cy="3575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spcBef>
                <a:spcPts val="2000"/>
              </a:spcBef>
              <a:defRPr sz="2300" b="1">
                <a:solidFill>
                  <a:srgbClr val="374151"/>
                </a:solidFill>
                <a:latin typeface="Helvetica"/>
                <a:ea typeface="Helvetica"/>
                <a:cs typeface="Helvetica"/>
                <a:sym typeface="Helvetica"/>
              </a:defRPr>
            </a:pPr>
            <a:r>
              <a:t>「がんの原因について説明します。彼は私が肥満であるという事実を言及したので、彼は少し不安そうで、私は『聞いてごらん』と言った。そして彼は笑い、『ありがとう』と言った。結局、それはただの冗談だった。それが最後の一撃だった。</a:t>
            </a:r>
          </a:p>
          <a:p>
            <a:pPr algn="l" defTabSz="457200">
              <a:spcBef>
                <a:spcPts val="2000"/>
              </a:spcBef>
              <a:defRPr sz="2300" b="1">
                <a:solidFill>
                  <a:srgbClr val="374151"/>
                </a:solidFill>
                <a:latin typeface="Helvetica"/>
                <a:ea typeface="Helvetica"/>
                <a:cs typeface="Helvetica"/>
                <a:sym typeface="Helvetica"/>
              </a:defRPr>
            </a:pPr>
            <a:r>
              <a:t>私はもし私の診断が良ければ、私が太っていることを諦めたり、美しい素晴らしい人であることを書き消すことはなかっただろう。もしもう少し良くなれたなら、それはしたでしょう。事態は容易にはなりませんでした。私が望んでいた最後のことは死ぬことではありませんでした。</a:t>
            </a:r>
          </a:p>
          <a:p>
            <a:pPr algn="l" defTabSz="457200">
              <a:defRPr sz="2300" b="1">
                <a:solidFill>
                  <a:srgbClr val="374151"/>
                </a:solidFill>
                <a:latin typeface="Helvetica"/>
                <a:ea typeface="Helvetica"/>
                <a:cs typeface="Helvetica"/>
                <a:sym typeface="Helvetica"/>
              </a:defRPr>
            </a:pPr>
            <a:r>
              <a:t>体の代謝の問題は、経過した時間を感じることがほとんどありませんでした。体はそのように動作しませんでした。家族や友達は、働く時間が少なくなるまでに病気になってしまうだろう。だから両親が私を訪ねてきたとき、私は『私が死んだ後、どうやって食べるんだろう？』と思ったのです。それが私が感じ始めたときでした。」</a:t>
            </a:r>
          </a:p>
        </p:txBody>
      </p:sp>
      <p:sp>
        <p:nvSpPr>
          <p:cNvPr id="484" name="いまいち"/>
          <p:cNvSpPr txBox="1"/>
          <p:nvPr/>
        </p:nvSpPr>
        <p:spPr>
          <a:xfrm>
            <a:off x="14868225" y="12640610"/>
            <a:ext cx="2603501" cy="73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900" b="1">
                <a:solidFill>
                  <a:srgbClr val="0F0F0F"/>
                </a:solidFill>
                <a:latin typeface="Helvetica"/>
                <a:ea typeface="Helvetica"/>
                <a:cs typeface="Helvetica"/>
                <a:sym typeface="Helvetica"/>
              </a:defRPr>
            </a:lvl1pPr>
          </a:lstStyle>
          <a:p>
            <a:r>
              <a:t>いまいち</a:t>
            </a:r>
          </a:p>
        </p:txBody>
      </p:sp>
      <p:sp>
        <p:nvSpPr>
          <p:cNvPr id="485" name="線"/>
          <p:cNvSpPr/>
          <p:nvPr/>
        </p:nvSpPr>
        <p:spPr>
          <a:xfrm flipH="1">
            <a:off x="8982926" y="3888910"/>
            <a:ext cx="4091353" cy="817964"/>
          </a:xfrm>
          <a:prstGeom prst="line">
            <a:avLst/>
          </a:prstGeom>
          <a:ln w="76200">
            <a:solidFill>
              <a:schemeClr val="accent5">
                <a:hueOff val="-82419"/>
                <a:satOff val="-9513"/>
                <a:lumOff val="-16343"/>
              </a:schemeClr>
            </a:solidFill>
            <a:miter lim="400000"/>
            <a:tailEnd type="triangle"/>
          </a:ln>
        </p:spPr>
        <p:txBody>
          <a:bodyPr lIns="50800" tIns="50800" rIns="50800" bIns="50800" anchor="ctr"/>
          <a:lstStyle/>
          <a:p>
            <a:endParaRPr/>
          </a:p>
        </p:txBody>
      </p:sp>
      <p:sp>
        <p:nvSpPr>
          <p:cNvPr id="486" name="線"/>
          <p:cNvSpPr/>
          <p:nvPr/>
        </p:nvSpPr>
        <p:spPr>
          <a:xfrm>
            <a:off x="8018282" y="5161456"/>
            <a:ext cx="1022640" cy="1"/>
          </a:xfrm>
          <a:prstGeom prst="line">
            <a:avLst/>
          </a:prstGeom>
          <a:ln w="63500">
            <a:solidFill>
              <a:schemeClr val="accent5">
                <a:hueOff val="-82419"/>
                <a:satOff val="-9513"/>
                <a:lumOff val="-16343"/>
              </a:schemeClr>
            </a:solidFill>
            <a:miter lim="400000"/>
          </a:ln>
        </p:spPr>
        <p:txBody>
          <a:bodyPr lIns="50800" tIns="50800" rIns="50800" bIns="50800" anchor="ctr"/>
          <a:lstStyle/>
          <a:p>
            <a:endParaRPr/>
          </a:p>
        </p:txBody>
      </p:sp>
      <p:sp>
        <p:nvSpPr>
          <p:cNvPr id="487" name="モデルはGPT2"/>
          <p:cNvSpPr txBox="1"/>
          <p:nvPr/>
        </p:nvSpPr>
        <p:spPr>
          <a:xfrm>
            <a:off x="13320038" y="3570061"/>
            <a:ext cx="3281033"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800" b="1">
                <a:solidFill>
                  <a:srgbClr val="0F0F0F"/>
                </a:solidFill>
                <a:latin typeface="Helvetica"/>
                <a:ea typeface="Helvetica"/>
                <a:cs typeface="Helvetica"/>
                <a:sym typeface="Helvetica"/>
              </a:defRPr>
            </a:lvl1pPr>
          </a:lstStyle>
          <a:p>
            <a:r>
              <a:t>モデルはGPT2</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90" name="テキスト生成：与えられた「テキスト」に続く、もっともらしい「テキスト」を自動生成する"/>
          <p:cNvSpPr txBox="1"/>
          <p:nvPr/>
        </p:nvSpPr>
        <p:spPr>
          <a:xfrm>
            <a:off x="539493" y="546797"/>
            <a:ext cx="22952203"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solidFill>
                  <a:srgbClr val="FFFFFF"/>
                </a:solidFill>
              </a:defRPr>
            </a:lvl1pPr>
          </a:lstStyle>
          <a:p>
            <a:r>
              <a:t>テキスト生成：与えられた「テキスト」に続く、もっともらしい「テキスト」を自動生成する</a:t>
            </a:r>
          </a:p>
        </p:txBody>
      </p:sp>
      <p:sp>
        <p:nvSpPr>
          <p:cNvPr id="491" name="“今からがんの原因について説明をします。がんの原因は&quot;"/>
          <p:cNvSpPr txBox="1"/>
          <p:nvPr/>
        </p:nvSpPr>
        <p:spPr>
          <a:xfrm>
            <a:off x="5896250" y="2023893"/>
            <a:ext cx="1259150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800" b="1">
                <a:solidFill>
                  <a:srgbClr val="0F0F0F"/>
                </a:solidFill>
                <a:latin typeface="Helvetica"/>
                <a:ea typeface="Helvetica"/>
                <a:cs typeface="Helvetica"/>
                <a:sym typeface="Helvetica"/>
              </a:defRPr>
            </a:pPr>
            <a:r>
              <a:t>“今からがんの原因について説明をします。</a:t>
            </a:r>
            <a:r>
              <a:rPr>
                <a:solidFill>
                  <a:schemeClr val="accent5">
                    <a:hueOff val="-82419"/>
                    <a:satOff val="-9513"/>
                    <a:lumOff val="-16343"/>
                  </a:schemeClr>
                </a:solidFill>
              </a:rPr>
              <a:t>がんの原因は</a:t>
            </a:r>
            <a:r>
              <a:t>"</a:t>
            </a:r>
          </a:p>
        </p:txBody>
      </p:sp>
      <p:sp>
        <p:nvSpPr>
          <p:cNvPr id="492" name="「がんの原因について説明します。がんの原因は炎症として知られています。炎症は炎症の要素の一部であるため、なぜ炎症ががんの原因であるのかを見ていく必要があります。なぜがんの原因は異なるのか？免疫系（目の中の）はがんを引き起こす多くの炎症分子の責任を持つ器官であり、これには多くの異なるタイプの免疫調整物質も含まれています。病気と戦ったり死んだりすることで、体内で多くのことを引き起こす最も一般的ながんの一つであるがんは、体内に多くのものを引き起こします。これは血流に広がり、通常は望ましくない最後のことです。が"/>
          <p:cNvSpPr txBox="1"/>
          <p:nvPr/>
        </p:nvSpPr>
        <p:spPr>
          <a:xfrm>
            <a:off x="3035691" y="8503075"/>
            <a:ext cx="21162450" cy="4955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900"/>
            </a:pPr>
            <a:r>
              <a:t>「がんの原因について説明します。がんの原因は炎症として知られています。炎症は炎症の要素の一部であるため、なぜ炎症ががんの原因であるのかを見ていく必要があります。なぜがんの原因は異なるのか？免疫系（目の中の）はがんを引き起こす多くの炎症分子の責任を持つ器官であり、これには多くの異なるタイプの免疫調整物質も含まれています。病気と戦ったり死んだりすることで、体内で多くのことを引き起こす最も一般的ながんの一つであるがんは、体内に多くのものを引き起こします。これは血流に広がり、通常は望ましくない最後のことです。がんの一例：最近の研究によれば、卵巣がんと卵巣がんの発生率は、女性の中でより一般的ながんのタイプに含まれています。別の新しい研究では、いくつかのがんのタイプが多発性硬化症と関連しており、がんを引き起こす可能性があるがんの割合が増加していることが示されました。」</a:t>
            </a:r>
          </a:p>
          <a:p>
            <a:pPr algn="l">
              <a:defRPr sz="2900" u="sng"/>
            </a:pPr>
            <a:r>
              <a:t>【注意】元のテキストに誤りが含まれているため、意味の整合性が保たれていない部分があります。こちらの翻訳はそのままの内容を保持しています。</a:t>
            </a:r>
          </a:p>
        </p:txBody>
      </p:sp>
      <p:sp>
        <p:nvSpPr>
          <p:cNvPr id="493" name="誘導してあげる…"/>
          <p:cNvSpPr txBox="1"/>
          <p:nvPr/>
        </p:nvSpPr>
        <p:spPr>
          <a:xfrm>
            <a:off x="17890880" y="5363593"/>
            <a:ext cx="5092701" cy="167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4900" b="1">
                <a:solidFill>
                  <a:srgbClr val="0F0F0F"/>
                </a:solidFill>
                <a:latin typeface="Helvetica"/>
                <a:ea typeface="Helvetica"/>
                <a:cs typeface="Helvetica"/>
                <a:sym typeface="Helvetica"/>
              </a:defRPr>
            </a:pPr>
            <a:r>
              <a:t>誘導してあげる</a:t>
            </a:r>
          </a:p>
          <a:p>
            <a:pPr algn="l" defTabSz="457200">
              <a:defRPr sz="4900" b="1">
                <a:solidFill>
                  <a:srgbClr val="0F0F0F"/>
                </a:solidFill>
                <a:latin typeface="Helvetica"/>
                <a:ea typeface="Helvetica"/>
                <a:cs typeface="Helvetica"/>
                <a:sym typeface="Helvetica"/>
              </a:defRPr>
            </a:pPr>
            <a:r>
              <a:t>と少し精度が向上</a:t>
            </a:r>
          </a:p>
        </p:txBody>
      </p:sp>
      <p:pic>
        <p:nvPicPr>
          <p:cNvPr id="494" name="スクリーンショット 2023-12-27 17.13.56.png" descr="スクリーンショット 2023-12-27 17.13.56.png"/>
          <p:cNvPicPr>
            <a:picLocks noChangeAspect="1"/>
          </p:cNvPicPr>
          <p:nvPr/>
        </p:nvPicPr>
        <p:blipFill>
          <a:blip r:embed="rId2"/>
          <a:srcRect r="38173" b="76444"/>
          <a:stretch>
            <a:fillRect/>
          </a:stretch>
        </p:blipFill>
        <p:spPr>
          <a:xfrm>
            <a:off x="1430022" y="2954842"/>
            <a:ext cx="15430593" cy="1717901"/>
          </a:xfrm>
          <a:prstGeom prst="rect">
            <a:avLst/>
          </a:prstGeom>
          <a:ln w="25400">
            <a:solidFill>
              <a:srgbClr val="000000"/>
            </a:solidFill>
            <a:miter lim="400000"/>
          </a:ln>
        </p:spPr>
      </p:pic>
      <p:pic>
        <p:nvPicPr>
          <p:cNvPr id="495" name="スクリーンショット 2023-12-27 17.13.56.png" descr="スクリーンショット 2023-12-27 17.13.56.png"/>
          <p:cNvPicPr>
            <a:picLocks noChangeAspect="1"/>
          </p:cNvPicPr>
          <p:nvPr/>
        </p:nvPicPr>
        <p:blipFill>
          <a:blip r:embed="rId2"/>
          <a:srcRect t="24935"/>
          <a:stretch>
            <a:fillRect/>
          </a:stretch>
        </p:blipFill>
        <p:spPr>
          <a:xfrm>
            <a:off x="1483299" y="4930764"/>
            <a:ext cx="14943565" cy="3277768"/>
          </a:xfrm>
          <a:prstGeom prst="rect">
            <a:avLst/>
          </a:prstGeom>
          <a:ln w="25400">
            <a:solidFill>
              <a:srgbClr val="000000"/>
            </a:solidFill>
            <a:miter lim="400000"/>
          </a:ln>
        </p:spPr>
      </p:pic>
      <p:sp>
        <p:nvSpPr>
          <p:cNvPr id="496" name="ChatGPT…"/>
          <p:cNvSpPr txBox="1"/>
          <p:nvPr/>
        </p:nvSpPr>
        <p:spPr>
          <a:xfrm>
            <a:off x="152272" y="10054975"/>
            <a:ext cx="2776396" cy="1479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4900" b="1">
                <a:solidFill>
                  <a:srgbClr val="0F0F0F"/>
                </a:solidFill>
                <a:latin typeface="Helvetica"/>
                <a:ea typeface="Helvetica"/>
                <a:cs typeface="Helvetica"/>
                <a:sym typeface="Helvetica"/>
              </a:defRPr>
            </a:pPr>
            <a:r>
              <a:t>ChatGPT</a:t>
            </a:r>
          </a:p>
          <a:p>
            <a:pPr algn="l" defTabSz="457200">
              <a:defRPr sz="4900" b="1">
                <a:solidFill>
                  <a:srgbClr val="0F0F0F"/>
                </a:solidFill>
                <a:latin typeface="Helvetica"/>
                <a:ea typeface="Helvetica"/>
                <a:cs typeface="Helvetica"/>
                <a:sym typeface="Helvetica"/>
              </a:defRPr>
            </a:pPr>
            <a:r>
              <a:t>の翻訳</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3" name="Huggingface Transformersのインストール"/>
          <p:cNvSpPr txBox="1"/>
          <p:nvPr/>
        </p:nvSpPr>
        <p:spPr>
          <a:xfrm>
            <a:off x="4830252" y="403219"/>
            <a:ext cx="1516488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Huggingface Transformersのインストール</a:t>
            </a:r>
          </a:p>
        </p:txBody>
      </p:sp>
      <p:sp>
        <p:nvSpPr>
          <p:cNvPr id="144" name="pipは外からライブラリをインストールする命令です"/>
          <p:cNvSpPr txBox="1"/>
          <p:nvPr/>
        </p:nvSpPr>
        <p:spPr>
          <a:xfrm>
            <a:off x="6804378" y="10025882"/>
            <a:ext cx="11216629"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pipは外からライブラリをインストールする命令です</a:t>
            </a:r>
          </a:p>
        </p:txBody>
      </p:sp>
      <p:pic>
        <p:nvPicPr>
          <p:cNvPr id="145" name="スクリーンショット 2023-12-27 11.00.48.png" descr="スクリーンショット 2023-12-27 11.00.48.png"/>
          <p:cNvPicPr>
            <a:picLocks noChangeAspect="1"/>
          </p:cNvPicPr>
          <p:nvPr/>
        </p:nvPicPr>
        <p:blipFill>
          <a:blip r:embed="rId2"/>
          <a:stretch>
            <a:fillRect/>
          </a:stretch>
        </p:blipFill>
        <p:spPr>
          <a:xfrm>
            <a:off x="7981346" y="2100157"/>
            <a:ext cx="8421307" cy="1163921"/>
          </a:xfrm>
          <a:prstGeom prst="rect">
            <a:avLst/>
          </a:prstGeom>
          <a:ln w="12700">
            <a:miter lim="400000"/>
          </a:ln>
        </p:spPr>
      </p:pic>
      <p:pic>
        <p:nvPicPr>
          <p:cNvPr id="146" name="スクリーンショット 2023-12-27 11.01.33.png" descr="スクリーンショット 2023-12-27 11.01.33.png"/>
          <p:cNvPicPr>
            <a:picLocks noChangeAspect="1"/>
          </p:cNvPicPr>
          <p:nvPr/>
        </p:nvPicPr>
        <p:blipFill>
          <a:blip r:embed="rId3"/>
          <a:stretch>
            <a:fillRect/>
          </a:stretch>
        </p:blipFill>
        <p:spPr>
          <a:xfrm>
            <a:off x="921116" y="3767796"/>
            <a:ext cx="22047739" cy="5590780"/>
          </a:xfrm>
          <a:prstGeom prst="rect">
            <a:avLst/>
          </a:prstGeom>
          <a:ln w="25400">
            <a:solidFill>
              <a:srgbClr val="000000"/>
            </a:solidFill>
            <a:miter lim="400000"/>
          </a:ln>
        </p:spPr>
      </p:pic>
      <p:sp>
        <p:nvSpPr>
          <p:cNvPr id="147" name="これまでのkerasやmatplotlibなどはcolabに最初からインストール済み…"/>
          <p:cNvSpPr txBox="1"/>
          <p:nvPr/>
        </p:nvSpPr>
        <p:spPr>
          <a:xfrm>
            <a:off x="2490697" y="11258340"/>
            <a:ext cx="19843992" cy="200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pPr>
            <a:r>
              <a:t>これまでのkerasやmatplotlibなどはcolabに最初からインストール済み</a:t>
            </a:r>
          </a:p>
          <a:p>
            <a:pPr>
              <a:defRPr sz="3700"/>
            </a:pPr>
            <a:r>
              <a:t>transformersはインストールされていないのでインストールしてからライブラリを読み込む</a:t>
            </a:r>
          </a:p>
          <a:p>
            <a:pPr>
              <a:defRPr sz="3700"/>
            </a:pPr>
            <a:r>
              <a:t>(notebookを起動したら毎回インストールする必要あり)</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99" name="テキスト生成：与えられた「テキスト」に続く、もっともらしい「テキスト」を自動生成する"/>
          <p:cNvSpPr txBox="1"/>
          <p:nvPr/>
        </p:nvSpPr>
        <p:spPr>
          <a:xfrm>
            <a:off x="539493" y="546797"/>
            <a:ext cx="22952203" cy="65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300">
                <a:solidFill>
                  <a:srgbClr val="FFFFFF"/>
                </a:solidFill>
              </a:defRPr>
            </a:lvl1pPr>
          </a:lstStyle>
          <a:p>
            <a:r>
              <a:t>テキスト生成：与えられた「テキスト」に続く、もっともらしい「テキスト」を自動生成する</a:t>
            </a:r>
          </a:p>
        </p:txBody>
      </p:sp>
      <p:pic>
        <p:nvPicPr>
          <p:cNvPr id="500" name="スクリーンショット 2023-12-27 18.17.24.png" descr="スクリーンショット 2023-12-27 18.17.24.png"/>
          <p:cNvPicPr>
            <a:picLocks noChangeAspect="1"/>
          </p:cNvPicPr>
          <p:nvPr/>
        </p:nvPicPr>
        <p:blipFill>
          <a:blip r:embed="rId2"/>
          <a:stretch>
            <a:fillRect/>
          </a:stretch>
        </p:blipFill>
        <p:spPr>
          <a:xfrm>
            <a:off x="842729" y="3554032"/>
            <a:ext cx="10579101" cy="5969001"/>
          </a:xfrm>
          <a:prstGeom prst="rect">
            <a:avLst/>
          </a:prstGeom>
          <a:ln w="25400">
            <a:solidFill>
              <a:srgbClr val="000000"/>
            </a:solidFill>
            <a:miter lim="400000"/>
          </a:ln>
        </p:spPr>
      </p:pic>
      <p:sp>
        <p:nvSpPr>
          <p:cNvPr id="501" name="GPT3.5"/>
          <p:cNvSpPr txBox="1"/>
          <p:nvPr/>
        </p:nvSpPr>
        <p:spPr>
          <a:xfrm>
            <a:off x="4704734" y="2576271"/>
            <a:ext cx="2097533"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GPT3.5</a:t>
            </a:r>
          </a:p>
        </p:txBody>
      </p:sp>
      <p:pic>
        <p:nvPicPr>
          <p:cNvPr id="502" name="スクリーンショット 2023-12-27 18.18.27.png" descr="スクリーンショット 2023-12-27 18.18.27.png"/>
          <p:cNvPicPr>
            <a:picLocks noChangeAspect="1"/>
          </p:cNvPicPr>
          <p:nvPr/>
        </p:nvPicPr>
        <p:blipFill>
          <a:blip r:embed="rId3"/>
          <a:stretch>
            <a:fillRect/>
          </a:stretch>
        </p:blipFill>
        <p:spPr>
          <a:xfrm>
            <a:off x="12284073" y="3550947"/>
            <a:ext cx="10553701" cy="7073901"/>
          </a:xfrm>
          <a:prstGeom prst="rect">
            <a:avLst/>
          </a:prstGeom>
          <a:ln w="25400">
            <a:solidFill>
              <a:srgbClr val="000000"/>
            </a:solidFill>
            <a:miter lim="400000"/>
          </a:ln>
        </p:spPr>
      </p:pic>
      <p:sp>
        <p:nvSpPr>
          <p:cNvPr id="503" name="GPT4"/>
          <p:cNvSpPr txBox="1"/>
          <p:nvPr/>
        </p:nvSpPr>
        <p:spPr>
          <a:xfrm>
            <a:off x="16761585" y="2576271"/>
            <a:ext cx="1598677"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GPT4</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06" name="まとめ"/>
          <p:cNvSpPr txBox="1"/>
          <p:nvPr/>
        </p:nvSpPr>
        <p:spPr>
          <a:xfrm>
            <a:off x="11068050" y="400044"/>
            <a:ext cx="2247900" cy="81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600">
                <a:solidFill>
                  <a:srgbClr val="FFFFFF"/>
                </a:solidFill>
              </a:defRPr>
            </a:lvl1pPr>
          </a:lstStyle>
          <a:p>
            <a:r>
              <a:t>まとめ</a:t>
            </a:r>
          </a:p>
        </p:txBody>
      </p:sp>
      <p:sp>
        <p:nvSpPr>
          <p:cNvPr id="507" name="自然言語処理の推論(予測)をTransfomersのpipelineを…"/>
          <p:cNvSpPr txBox="1"/>
          <p:nvPr/>
        </p:nvSpPr>
        <p:spPr>
          <a:xfrm>
            <a:off x="3918584" y="2345303"/>
            <a:ext cx="16546831" cy="1689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000"/>
            </a:pPr>
            <a:r>
              <a:t>自然言語処理の推論(予測)をTransfomersのpipelineを</a:t>
            </a:r>
          </a:p>
          <a:p>
            <a:pPr>
              <a:defRPr sz="5000"/>
            </a:pPr>
            <a:r>
              <a:t>使って実践しました</a:t>
            </a:r>
          </a:p>
        </p:txBody>
      </p:sp>
      <p:sp>
        <p:nvSpPr>
          <p:cNvPr id="508" name="ChatGPTやこれらのAIモデルの基盤となるのは…"/>
          <p:cNvSpPr txBox="1"/>
          <p:nvPr/>
        </p:nvSpPr>
        <p:spPr>
          <a:xfrm>
            <a:off x="5214937" y="5207697"/>
            <a:ext cx="13954126" cy="1689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000"/>
            </a:pPr>
            <a:r>
              <a:t>ChatGPTやこれらのAIモデルの基盤となるのは</a:t>
            </a:r>
          </a:p>
          <a:p>
            <a:pPr>
              <a:defRPr sz="5000"/>
            </a:pPr>
            <a:r>
              <a:t>Transformerアーキテクチャです</a:t>
            </a:r>
          </a:p>
        </p:txBody>
      </p:sp>
      <p:sp>
        <p:nvSpPr>
          <p:cNvPr id="509" name="線"/>
          <p:cNvSpPr/>
          <p:nvPr/>
        </p:nvSpPr>
        <p:spPr>
          <a:xfrm flipH="1" flipV="1">
            <a:off x="16145800" y="3311772"/>
            <a:ext cx="2438859" cy="1336868"/>
          </a:xfrm>
          <a:prstGeom prst="line">
            <a:avLst/>
          </a:prstGeom>
          <a:ln w="63500">
            <a:solidFill>
              <a:srgbClr val="000000"/>
            </a:solidFill>
            <a:miter lim="400000"/>
            <a:tailEnd type="triangle"/>
          </a:ln>
        </p:spPr>
        <p:txBody>
          <a:bodyPr lIns="50800" tIns="50800" rIns="50800" bIns="50800" anchor="ctr"/>
          <a:lstStyle/>
          <a:p>
            <a:endParaRPr/>
          </a:p>
        </p:txBody>
      </p:sp>
      <p:sp>
        <p:nvSpPr>
          <p:cNvPr id="510" name="ライブラリ"/>
          <p:cNvSpPr txBox="1"/>
          <p:nvPr/>
        </p:nvSpPr>
        <p:spPr>
          <a:xfrm>
            <a:off x="18558403" y="4333875"/>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ライブラリ</a:t>
            </a:r>
          </a:p>
        </p:txBody>
      </p:sp>
      <p:sp>
        <p:nvSpPr>
          <p:cNvPr id="511" name="線"/>
          <p:cNvSpPr/>
          <p:nvPr/>
        </p:nvSpPr>
        <p:spPr>
          <a:xfrm flipH="1" flipV="1">
            <a:off x="11556611" y="7089529"/>
            <a:ext cx="4877581" cy="437766"/>
          </a:xfrm>
          <a:prstGeom prst="line">
            <a:avLst/>
          </a:prstGeom>
          <a:ln w="63500">
            <a:solidFill>
              <a:srgbClr val="000000"/>
            </a:solidFill>
            <a:miter lim="400000"/>
            <a:tailEnd type="triangle"/>
          </a:ln>
        </p:spPr>
        <p:txBody>
          <a:bodyPr lIns="50800" tIns="50800" rIns="50800" bIns="50800" anchor="ctr"/>
          <a:lstStyle/>
          <a:p>
            <a:endParaRPr/>
          </a:p>
        </p:txBody>
      </p:sp>
      <p:sp>
        <p:nvSpPr>
          <p:cNvPr id="512" name="モデル"/>
          <p:cNvSpPr txBox="1"/>
          <p:nvPr/>
        </p:nvSpPr>
        <p:spPr>
          <a:xfrm>
            <a:off x="17305899" y="7305675"/>
            <a:ext cx="15005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モデル</a:t>
            </a:r>
          </a:p>
        </p:txBody>
      </p:sp>
      <p:pic>
        <p:nvPicPr>
          <p:cNvPr id="513" name="スクリーンショット 2023-12-27 17.28.46.png" descr="スクリーンショット 2023-12-27 17.28.46.png"/>
          <p:cNvPicPr>
            <a:picLocks noChangeAspect="1"/>
          </p:cNvPicPr>
          <p:nvPr/>
        </p:nvPicPr>
        <p:blipFill>
          <a:blip r:embed="rId2"/>
          <a:stretch>
            <a:fillRect/>
          </a:stretch>
        </p:blipFill>
        <p:spPr>
          <a:xfrm>
            <a:off x="19462939" y="6133305"/>
            <a:ext cx="4578598" cy="2567234"/>
          </a:xfrm>
          <a:prstGeom prst="rect">
            <a:avLst/>
          </a:prstGeom>
          <a:ln w="25400">
            <a:solidFill>
              <a:srgbClr val="000000"/>
            </a:solidFill>
            <a:miter lim="400000"/>
          </a:ln>
        </p:spPr>
      </p:pic>
      <p:sp>
        <p:nvSpPr>
          <p:cNvPr id="514" name="BERTはTransformerのEncoder部分(圧縮)、…"/>
          <p:cNvSpPr txBox="1"/>
          <p:nvPr/>
        </p:nvSpPr>
        <p:spPr>
          <a:xfrm>
            <a:off x="1780164" y="8334629"/>
            <a:ext cx="19383376" cy="1689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000"/>
            </a:pPr>
            <a:r>
              <a:t>BERTはTransformerのEncoder部分(圧縮)、</a:t>
            </a:r>
          </a:p>
          <a:p>
            <a:pPr>
              <a:defRPr sz="5000"/>
            </a:pPr>
            <a:r>
              <a:t>GPTはTransformerのDecoder部分(生成)から構成されています</a:t>
            </a:r>
          </a:p>
        </p:txBody>
      </p:sp>
      <p:sp>
        <p:nvSpPr>
          <p:cNvPr id="515" name="次回はpipelineではないもう一つのトークナイザーを使用します"/>
          <p:cNvSpPr txBox="1"/>
          <p:nvPr/>
        </p:nvSpPr>
        <p:spPr>
          <a:xfrm>
            <a:off x="2708855" y="10277475"/>
            <a:ext cx="18641061"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次回はpipelineではないもう一つのトークナイザーを使用します</a:t>
            </a:r>
          </a:p>
        </p:txBody>
      </p:sp>
      <p:sp>
        <p:nvSpPr>
          <p:cNvPr id="516" name="WebClassにあるkadai10.ipynbをやりましょう"/>
          <p:cNvSpPr txBox="1"/>
          <p:nvPr/>
        </p:nvSpPr>
        <p:spPr>
          <a:xfrm>
            <a:off x="4875847" y="11461561"/>
            <a:ext cx="14632306"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WebClassにあるkadai10.ipynbをやりましょう</a:t>
            </a:r>
          </a:p>
        </p:txBody>
      </p:sp>
      <p:sp>
        <p:nvSpPr>
          <p:cNvPr id="517" name="学籍番号_名前_10.ipynbにして提出すること(2024/2/1 23:59まで)"/>
          <p:cNvSpPr txBox="1"/>
          <p:nvPr/>
        </p:nvSpPr>
        <p:spPr>
          <a:xfrm>
            <a:off x="1907222" y="12578311"/>
            <a:ext cx="20569556"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vl1pPr>
          </a:lstStyle>
          <a:p>
            <a:r>
              <a:t>学籍番号_名前_10.ipynbにして提出すること(2024/2/1 23:59まで)</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0" name="Huggingface Transformersの推論方法"/>
          <p:cNvSpPr txBox="1"/>
          <p:nvPr/>
        </p:nvSpPr>
        <p:spPr>
          <a:xfrm>
            <a:off x="5316348" y="403219"/>
            <a:ext cx="1380979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Huggingface Transformersの推論方法</a:t>
            </a:r>
          </a:p>
        </p:txBody>
      </p:sp>
      <p:sp>
        <p:nvSpPr>
          <p:cNvPr id="151" name="Huggingface Transformersは、「パイプライン(pipeline)」と…"/>
          <p:cNvSpPr txBox="1"/>
          <p:nvPr/>
        </p:nvSpPr>
        <p:spPr>
          <a:xfrm>
            <a:off x="2809493" y="2718068"/>
            <a:ext cx="1876501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Huggingface Transformersは、「パイプライン(pipeline)」と</a:t>
            </a:r>
          </a:p>
          <a:p>
            <a:pPr algn="l">
              <a:defRPr sz="4800"/>
            </a:pPr>
            <a:r>
              <a:t>「トークナイザー+モデル」の2つ方法で推論(予測)できる</a:t>
            </a:r>
          </a:p>
        </p:txBody>
      </p:sp>
      <p:sp>
        <p:nvSpPr>
          <p:cNvPr id="152" name="パイプライン"/>
          <p:cNvSpPr txBox="1"/>
          <p:nvPr/>
        </p:nvSpPr>
        <p:spPr>
          <a:xfrm>
            <a:off x="1276955" y="5852067"/>
            <a:ext cx="37719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パイプライン</a:t>
            </a:r>
          </a:p>
        </p:txBody>
      </p:sp>
      <p:sp>
        <p:nvSpPr>
          <p:cNvPr id="153" name="pipeline() の1行のみで推論を行う最もシンプルな方法"/>
          <p:cNvSpPr txBox="1"/>
          <p:nvPr/>
        </p:nvSpPr>
        <p:spPr>
          <a:xfrm>
            <a:off x="5736419" y="5852067"/>
            <a:ext cx="15343938"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pipeline() の1行のみで推論を行う最もシンプルな方法</a:t>
            </a:r>
          </a:p>
        </p:txBody>
      </p:sp>
      <p:sp>
        <p:nvSpPr>
          <p:cNvPr id="154" name="(結果) = pipeline( (タスク), (モデル) )"/>
          <p:cNvSpPr txBox="1"/>
          <p:nvPr/>
        </p:nvSpPr>
        <p:spPr>
          <a:xfrm>
            <a:off x="5736419" y="6965632"/>
            <a:ext cx="11146944" cy="7747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(結果) = pipeline( (タスク), (モデル) )</a:t>
            </a:r>
          </a:p>
        </p:txBody>
      </p:sp>
      <p:sp>
        <p:nvSpPr>
          <p:cNvPr id="155" name="トークナイザー+モデル"/>
          <p:cNvSpPr txBox="1"/>
          <p:nvPr/>
        </p:nvSpPr>
        <p:spPr>
          <a:xfrm>
            <a:off x="330096" y="8793318"/>
            <a:ext cx="659739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トークナイザー+モデル</a:t>
            </a:r>
          </a:p>
        </p:txBody>
      </p:sp>
      <p:sp>
        <p:nvSpPr>
          <p:cNvPr id="156" name="トークナイザー：テキストをモデルの入力データに変換…"/>
          <p:cNvSpPr txBox="1"/>
          <p:nvPr/>
        </p:nvSpPr>
        <p:spPr>
          <a:xfrm>
            <a:off x="7492722" y="8798988"/>
            <a:ext cx="16739717"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800"/>
            </a:pPr>
            <a:r>
              <a:t>トークナイザー：テキストをモデルの入力データに変換</a:t>
            </a:r>
          </a:p>
          <a:p>
            <a:pPr algn="l">
              <a:defRPr sz="4800"/>
            </a:pPr>
            <a:r>
              <a:t>モデル：カスタムして推論</a:t>
            </a:r>
          </a:p>
        </p:txBody>
      </p:sp>
      <p:sp>
        <p:nvSpPr>
          <p:cNvPr id="157" name="(モデルへの入力データ) = tokenizer.encode( (入力テキスト) )…"/>
          <p:cNvSpPr txBox="1"/>
          <p:nvPr/>
        </p:nvSpPr>
        <p:spPr>
          <a:xfrm>
            <a:off x="3662761" y="10986925"/>
            <a:ext cx="18148199" cy="1689101"/>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(モデルへの入力データ) = tokenizer.encode( (入力テキスト) )</a:t>
            </a:r>
          </a:p>
          <a:p>
            <a:pPr algn="l">
              <a:defRPr sz="4800"/>
            </a:pPr>
            <a:r>
              <a:t>(結果) = model(モデルへの入力データ)</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60" name="パイプライン"/>
          <p:cNvSpPr txBox="1"/>
          <p:nvPr/>
        </p:nvSpPr>
        <p:spPr>
          <a:xfrm>
            <a:off x="1276955" y="5852067"/>
            <a:ext cx="37719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r>
              <a:t>パイプライン</a:t>
            </a:r>
          </a:p>
        </p:txBody>
      </p:sp>
      <p:sp>
        <p:nvSpPr>
          <p:cNvPr id="161" name="pipeline() の1行のみで推論を行う最もシンプルな方法"/>
          <p:cNvSpPr txBox="1"/>
          <p:nvPr/>
        </p:nvSpPr>
        <p:spPr>
          <a:xfrm>
            <a:off x="5736419" y="5852067"/>
            <a:ext cx="15343938"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r>
              <a:t>pipeline() の1行のみで推論を行う最もシンプルな方法</a:t>
            </a:r>
          </a:p>
        </p:txBody>
      </p:sp>
      <p:sp>
        <p:nvSpPr>
          <p:cNvPr id="162" name="(結果) = pipeline( (タスク), (モデル) )"/>
          <p:cNvSpPr txBox="1"/>
          <p:nvPr/>
        </p:nvSpPr>
        <p:spPr>
          <a:xfrm>
            <a:off x="5736419" y="6965632"/>
            <a:ext cx="11146944" cy="7747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r>
              <a:t>(結果) = pipeline( (タスク), (モデル) )</a:t>
            </a:r>
          </a:p>
        </p:txBody>
      </p:sp>
      <p:sp>
        <p:nvSpPr>
          <p:cNvPr id="163" name="トークナイザー+モデル"/>
          <p:cNvSpPr txBox="1"/>
          <p:nvPr/>
        </p:nvSpPr>
        <p:spPr>
          <a:xfrm>
            <a:off x="330096" y="8793318"/>
            <a:ext cx="659739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トークナイザー+モデル</a:t>
            </a:r>
          </a:p>
        </p:txBody>
      </p:sp>
      <p:sp>
        <p:nvSpPr>
          <p:cNvPr id="164" name="トークナイザー：テキストをモデルの入力データに変換…"/>
          <p:cNvSpPr txBox="1"/>
          <p:nvPr/>
        </p:nvSpPr>
        <p:spPr>
          <a:xfrm>
            <a:off x="7492722" y="8798988"/>
            <a:ext cx="16739717"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800"/>
            </a:pPr>
            <a:r>
              <a:t>トークナイザー：テキストをモデルの入力データに変換</a:t>
            </a:r>
          </a:p>
          <a:p>
            <a:pPr algn="l">
              <a:defRPr sz="4800"/>
            </a:pPr>
            <a:r>
              <a:t>モデル：カスタムして推論</a:t>
            </a:r>
          </a:p>
        </p:txBody>
      </p:sp>
      <p:sp>
        <p:nvSpPr>
          <p:cNvPr id="165" name="(モデルへの入力データ) = tokenizer.encode( (入力テキスト) )…"/>
          <p:cNvSpPr txBox="1"/>
          <p:nvPr/>
        </p:nvSpPr>
        <p:spPr>
          <a:xfrm>
            <a:off x="3662761" y="10986925"/>
            <a:ext cx="18148199" cy="1689101"/>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(モデルへの入力データ) = tokenizer.encode( (入力テキスト) )</a:t>
            </a:r>
          </a:p>
          <a:p>
            <a:pPr algn="l">
              <a:defRPr sz="4800"/>
            </a:pPr>
            <a:r>
              <a:t>(結果) = model(モデルへの入力データ)</a:t>
            </a:r>
          </a:p>
        </p:txBody>
      </p:sp>
      <p:sp>
        <p:nvSpPr>
          <p:cNvPr id="166" name="Huggingface Transformersの推論方法"/>
          <p:cNvSpPr txBox="1"/>
          <p:nvPr/>
        </p:nvSpPr>
        <p:spPr>
          <a:xfrm>
            <a:off x="5316348" y="403219"/>
            <a:ext cx="1380979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Huggingface Transformersの推論方法</a:t>
            </a:r>
          </a:p>
        </p:txBody>
      </p:sp>
      <p:sp>
        <p:nvSpPr>
          <p:cNvPr id="167" name="Huggingface Transformersは、「パイプライン(pipeline)」と…"/>
          <p:cNvSpPr txBox="1"/>
          <p:nvPr/>
        </p:nvSpPr>
        <p:spPr>
          <a:xfrm>
            <a:off x="2809493" y="2718068"/>
            <a:ext cx="18765013"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Huggingface Transformersは、「パイプライン(pipeline)」と</a:t>
            </a:r>
          </a:p>
          <a:p>
            <a:pPr algn="l">
              <a:defRPr sz="4800"/>
            </a:pPr>
            <a:r>
              <a:t>「トークナイザー+モデル」の2つ方法で推論(予測)できる</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0"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Pipeline()で指定できるタスク</a:t>
            </a:r>
          </a:p>
        </p:txBody>
      </p:sp>
      <p:sp>
        <p:nvSpPr>
          <p:cNvPr id="171"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・text-classification：テキスト分類</a:t>
            </a:r>
            <a:endParaRPr>
              <a:solidFill>
                <a:schemeClr val="accent5">
                  <a:hueOff val="-82419"/>
                  <a:satOff val="-9513"/>
                  <a:lumOff val="-16343"/>
                </a:schemeClr>
              </a:solidFill>
            </a:endParaRPr>
          </a:p>
          <a:p>
            <a:pPr algn="l">
              <a:defRPr sz="4800"/>
            </a:pPr>
            <a:r>
              <a:t>・question-answering：質問応答</a:t>
            </a:r>
          </a:p>
          <a:p>
            <a:pPr algn="l">
              <a:defRPr sz="4800"/>
            </a:pPr>
            <a:r>
              <a:t>・summarization：要約</a:t>
            </a:r>
          </a:p>
          <a:p>
            <a:pPr algn="l">
              <a:defRPr sz="4800"/>
            </a:pPr>
            <a: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4" name="Pipeline()で指定できるタスク"/>
          <p:cNvSpPr txBox="1"/>
          <p:nvPr/>
        </p:nvSpPr>
        <p:spPr>
          <a:xfrm>
            <a:off x="7469186" y="403219"/>
            <a:ext cx="9887014"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Pipeline()で指定できるタスク</a:t>
            </a:r>
          </a:p>
        </p:txBody>
      </p:sp>
      <p:sp>
        <p:nvSpPr>
          <p:cNvPr id="175" name="・text-classification：テキスト分類…"/>
          <p:cNvSpPr txBox="1"/>
          <p:nvPr/>
        </p:nvSpPr>
        <p:spPr>
          <a:xfrm>
            <a:off x="2063665" y="2489200"/>
            <a:ext cx="20698055" cy="1076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a:t>
            </a:r>
            <a:r>
              <a:rPr>
                <a:solidFill>
                  <a:schemeClr val="accent5">
                    <a:hueOff val="-82419"/>
                    <a:satOff val="-9513"/>
                    <a:lumOff val="-16343"/>
                  </a:schemeClr>
                </a:solidFill>
              </a:rPr>
              <a:t>text-classification：テキスト分類</a:t>
            </a:r>
          </a:p>
          <a:p>
            <a:pPr algn="l">
              <a:defRPr sz="4800"/>
            </a:pPr>
            <a:r>
              <a:t>・question-answering：質問応答</a:t>
            </a:r>
          </a:p>
          <a:p>
            <a:pPr algn="l">
              <a:defRPr sz="4800"/>
            </a:pPr>
            <a:r>
              <a:t>・summarization：要約</a:t>
            </a:r>
          </a:p>
          <a:p>
            <a:pPr algn="l">
              <a:defRPr sz="4800"/>
            </a:pPr>
            <a:r>
              <a:t>・text-generation：テキスト生成</a:t>
            </a:r>
          </a:p>
          <a:p>
            <a:pPr algn="l">
              <a:defRPr sz="4800"/>
            </a:pPr>
            <a:r>
              <a:t>・fill-mask：言語モデル(MLM)</a:t>
            </a:r>
          </a:p>
          <a:p>
            <a:pPr algn="l">
              <a:defRPr sz="4800"/>
            </a:pPr>
            <a:r>
              <a:t>・ner：固有表現抽出</a:t>
            </a:r>
          </a:p>
          <a:p>
            <a:pPr algn="l">
              <a:defRPr sz="4800"/>
            </a:pPr>
            <a:r>
              <a:t>・translation_xx_to_yy</a:t>
            </a:r>
          </a:p>
          <a:p>
            <a:pPr algn="l">
              <a:defRPr sz="4800"/>
            </a:pPr>
            <a:r>
              <a:t>・text2text-generation：text-to-text(翻訳、要約、質問応答)</a:t>
            </a:r>
          </a:p>
          <a:p>
            <a:pPr algn="l">
              <a:defRPr sz="4800"/>
            </a:pPr>
            <a:r>
              <a:t>・feature-extraction：特徴抽出</a:t>
            </a:r>
          </a:p>
          <a:p>
            <a:pPr algn="l">
              <a:defRPr sz="4800"/>
            </a:pPr>
            <a:r>
              <a:t>・zero-shot-classification：Zero-Shot分類(未学習カテゴリでの分類)</a:t>
            </a:r>
          </a:p>
          <a:p>
            <a:pPr algn="l">
              <a:defRPr sz="4800"/>
            </a:pPr>
            <a:r>
              <a:t>・convensational：対話</a:t>
            </a:r>
          </a:p>
          <a:p>
            <a:pPr algn="l">
              <a:defRPr sz="4800"/>
            </a:pPr>
            <a:r>
              <a:t>　など</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8" name="自然言語処理タスク"/>
          <p:cNvSpPr txBox="1"/>
          <p:nvPr/>
        </p:nvSpPr>
        <p:spPr>
          <a:xfrm>
            <a:off x="9212292" y="403219"/>
            <a:ext cx="6400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自然言語処理タスク</a:t>
            </a:r>
          </a:p>
        </p:txBody>
      </p:sp>
      <p:sp>
        <p:nvSpPr>
          <p:cNvPr id="179" name="・テキスト分類：「テキスト」を事前準備された「カテゴリ」に分類する"/>
          <p:cNvSpPr txBox="1"/>
          <p:nvPr/>
        </p:nvSpPr>
        <p:spPr>
          <a:xfrm>
            <a:off x="2113025" y="2483611"/>
            <a:ext cx="201579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・テキスト分類：「テキスト」を事前準備された「カテゴリ」に分類する</a:t>
            </a:r>
          </a:p>
        </p:txBody>
      </p:sp>
      <p:sp>
        <p:nvSpPr>
          <p:cNvPr id="180" name="「昨日の映画は面白い」       → 「ポジティブ」…"/>
          <p:cNvSpPr txBox="1"/>
          <p:nvPr/>
        </p:nvSpPr>
        <p:spPr>
          <a:xfrm>
            <a:off x="2946877" y="5715161"/>
            <a:ext cx="16573501" cy="162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「昨日の映画は面白い」　　　　　　　→　「ポジティブ」</a:t>
            </a:r>
          </a:p>
          <a:p>
            <a:pPr algn="l">
              <a:defRPr sz="4800"/>
            </a:pPr>
            <a:r>
              <a:t>「演技が下手で見ていられなかった」　→　「ネガティブ」</a:t>
            </a:r>
          </a:p>
        </p:txBody>
      </p:sp>
      <p:sp>
        <p:nvSpPr>
          <p:cNvPr id="181" name="「彼は胸を押さえて苦しそうだ」   → 「疾患の疑い」…"/>
          <p:cNvSpPr txBox="1"/>
          <p:nvPr/>
        </p:nvSpPr>
        <p:spPr>
          <a:xfrm>
            <a:off x="3251677" y="9861111"/>
            <a:ext cx="16524733" cy="162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「彼は胸を押さえて苦しそうだ」　　　→　「疾患の疑い」</a:t>
            </a:r>
          </a:p>
          <a:p>
            <a:pPr algn="l">
              <a:defRPr sz="4800"/>
            </a:pPr>
            <a:r>
              <a:t>「私は毎日不自由なく過ごしていく」　→　「健康」</a:t>
            </a:r>
          </a:p>
        </p:txBody>
      </p:sp>
      <p:sp>
        <p:nvSpPr>
          <p:cNvPr id="182" name="カテゴリ例：ポジティブ or ネガティブ"/>
          <p:cNvSpPr txBox="1"/>
          <p:nvPr/>
        </p:nvSpPr>
        <p:spPr>
          <a:xfrm>
            <a:off x="2077485" y="4267200"/>
            <a:ext cx="10982249"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カテゴリ例：ポジティブ or ネガティブ</a:t>
            </a:r>
          </a:p>
        </p:txBody>
      </p:sp>
      <p:sp>
        <p:nvSpPr>
          <p:cNvPr id="183" name="カテゴリ例：疾患の疑い or 健康"/>
          <p:cNvSpPr txBox="1"/>
          <p:nvPr/>
        </p:nvSpPr>
        <p:spPr>
          <a:xfrm>
            <a:off x="2077485" y="8473353"/>
            <a:ext cx="9153449"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カテゴリ例：疾患の疑い or 健康</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1961</Words>
  <Application>Microsoft Macintosh PowerPoint</Application>
  <PresentationFormat>ユーザー設定</PresentationFormat>
  <Paragraphs>360</Paragraphs>
  <Slides>41</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41</vt:i4>
      </vt:variant>
    </vt:vector>
  </HeadingPairs>
  <TitlesOfParts>
    <vt:vector size="45" baseType="lpstr">
      <vt:lpstr>ヒラギノ角ゴ ProN W3</vt:lpstr>
      <vt:lpstr>ヒラギノ角ゴ ProN W6</vt:lpstr>
      <vt:lpstr>Helvetica Neue Light</vt:lpstr>
      <vt:lpstr>White</vt:lpstr>
      <vt:lpstr>医療とAIビッグデータ応用 NLP②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須藤　毅顕</cp:lastModifiedBy>
  <cp:revision>1</cp:revision>
  <dcterms:modified xsi:type="dcterms:W3CDTF">2024-07-24T15:09:30Z</dcterms:modified>
</cp:coreProperties>
</file>